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  <p:sldMasterId id="2147483666" r:id="rId3"/>
  </p:sldMasterIdLst>
  <p:notesMasterIdLst>
    <p:notesMasterId r:id="rId3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tartAPNQybBhA/HvVfBvOXYLp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62575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6939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1234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9ca5553cd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3d9ca5553c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5765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9ca5553cd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3d9ca5553cd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7314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9ca5553cd_0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3d9ca5553cd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7255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4321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401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5651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8985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2050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6546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501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5127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5756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9406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4840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d9ca5553c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d9ca5553cd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g3d9ca5553cd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53420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d9ca5553cd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3d9ca5553c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5265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9183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6178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383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3276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1075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0091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9520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1332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69541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7906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d9ca5553cd_0_2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g3d9ca5553cd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11464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d9ca5553cd_0_3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g3d9ca5553cd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2104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4500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4"/>
          <p:cNvSpPr/>
          <p:nvPr/>
        </p:nvSpPr>
        <p:spPr>
          <a:xfrm>
            <a:off x="0" y="3075806"/>
            <a:ext cx="9144000" cy="1728192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0000">
                <a:srgbClr val="FFFFFF">
                  <a:alpha val="90196"/>
                </a:srgbClr>
              </a:gs>
              <a:gs pos="80000">
                <a:srgbClr val="FFFFFF">
                  <a:alpha val="90196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4"/>
          <p:cNvSpPr txBox="1">
            <a:spLocks noGrp="1"/>
          </p:cNvSpPr>
          <p:nvPr>
            <p:ph type="body" idx="1"/>
          </p:nvPr>
        </p:nvSpPr>
        <p:spPr>
          <a:xfrm>
            <a:off x="0" y="3295076"/>
            <a:ext cx="9144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body" idx="2"/>
          </p:nvPr>
        </p:nvSpPr>
        <p:spPr>
          <a:xfrm>
            <a:off x="-148" y="3920168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layout">
  <p:cSld name="End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1"/>
          <p:cNvSpPr/>
          <p:nvPr/>
        </p:nvSpPr>
        <p:spPr>
          <a:xfrm>
            <a:off x="2519772" y="519522"/>
            <a:ext cx="4104456" cy="4104456"/>
          </a:xfrm>
          <a:prstGeom prst="ellipse">
            <a:avLst/>
          </a:prstGeom>
          <a:solidFill>
            <a:schemeClr val="accent1">
              <a:alpha val="7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1"/>
          <p:cNvSpPr txBox="1">
            <a:spLocks noGrp="1"/>
          </p:cNvSpPr>
          <p:nvPr>
            <p:ph type="body" idx="1"/>
          </p:nvPr>
        </p:nvSpPr>
        <p:spPr>
          <a:xfrm>
            <a:off x="2519772" y="2116842"/>
            <a:ext cx="4104456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body" idx="2"/>
          </p:nvPr>
        </p:nvSpPr>
        <p:spPr>
          <a:xfrm>
            <a:off x="2519624" y="2715766"/>
            <a:ext cx="410445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genda Layout">
  <p:cSld name="1_Agenda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6"/>
          <p:cNvSpPr/>
          <p:nvPr/>
        </p:nvSpPr>
        <p:spPr>
          <a:xfrm flipH="1">
            <a:off x="0" y="0"/>
            <a:ext cx="3203848" cy="5143500"/>
          </a:xfrm>
          <a:prstGeom prst="rect">
            <a:avLst/>
          </a:prstGeom>
          <a:solidFill>
            <a:schemeClr val="accen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asic Layout">
  <p:cSld name="1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9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9"/>
          <p:cNvSpPr/>
          <p:nvPr/>
        </p:nvSpPr>
        <p:spPr>
          <a:xfrm flipH="1">
            <a:off x="0" y="3723878"/>
            <a:ext cx="9144000" cy="1419622"/>
          </a:xfrm>
          <a:prstGeom prst="rect">
            <a:avLst/>
          </a:prstGeom>
          <a:solidFill>
            <a:schemeClr val="accen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9"/>
          <p:cNvSpPr>
            <a:spLocks noGrp="1"/>
          </p:cNvSpPr>
          <p:nvPr>
            <p:ph type="pic" idx="3"/>
          </p:nvPr>
        </p:nvSpPr>
        <p:spPr>
          <a:xfrm>
            <a:off x="3888209" y="3040087"/>
            <a:ext cx="1367581" cy="1367581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Layout">
  <p:cSld name="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0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0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Layout">
  <p:cSld name="Agenda Layout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asic Layout">
  <p:cSld name="2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3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body" idx="2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43"/>
          <p:cNvSpPr>
            <a:spLocks noGrp="1"/>
          </p:cNvSpPr>
          <p:nvPr>
            <p:ph type="pic" idx="3"/>
          </p:nvPr>
        </p:nvSpPr>
        <p:spPr>
          <a:xfrm>
            <a:off x="463352" y="1491630"/>
            <a:ext cx="2546536" cy="30963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4" name="Google Shape;34;p43"/>
          <p:cNvSpPr>
            <a:spLocks noGrp="1"/>
          </p:cNvSpPr>
          <p:nvPr>
            <p:ph type="pic" idx="4"/>
          </p:nvPr>
        </p:nvSpPr>
        <p:spPr>
          <a:xfrm>
            <a:off x="3297920" y="1491630"/>
            <a:ext cx="2546536" cy="30963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5" name="Google Shape;35;p43"/>
          <p:cNvSpPr>
            <a:spLocks noGrp="1"/>
          </p:cNvSpPr>
          <p:nvPr>
            <p:ph type="pic" idx="5"/>
          </p:nvPr>
        </p:nvSpPr>
        <p:spPr>
          <a:xfrm>
            <a:off x="6132488" y="1491630"/>
            <a:ext cx="2546536" cy="30963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4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2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44"/>
          <p:cNvSpPr/>
          <p:nvPr/>
        </p:nvSpPr>
        <p:spPr>
          <a:xfrm flipH="1">
            <a:off x="0" y="2304256"/>
            <a:ext cx="9144000" cy="1419622"/>
          </a:xfrm>
          <a:prstGeom prst="rect">
            <a:avLst/>
          </a:prstGeom>
          <a:solidFill>
            <a:schemeClr val="accent3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44" descr="D:\Fullppt\PNG이미지\핸드폰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0880" y="1522821"/>
            <a:ext cx="2808312" cy="340081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4"/>
          <p:cNvSpPr>
            <a:spLocks noGrp="1"/>
          </p:cNvSpPr>
          <p:nvPr>
            <p:ph type="pic" idx="3"/>
          </p:nvPr>
        </p:nvSpPr>
        <p:spPr>
          <a:xfrm>
            <a:off x="3755527" y="1660969"/>
            <a:ext cx="1619609" cy="250179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asic Layout">
  <p:cSld name="4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5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30963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4" name="Google Shape;44;p45"/>
          <p:cNvSpPr>
            <a:spLocks noGrp="1"/>
          </p:cNvSpPr>
          <p:nvPr>
            <p:ph type="pic" idx="3"/>
          </p:nvPr>
        </p:nvSpPr>
        <p:spPr>
          <a:xfrm>
            <a:off x="5004047" y="1779661"/>
            <a:ext cx="3200431" cy="24105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asic Layout">
  <p:cSld name="5_Basic Layout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47" name="Google Shape;47;p46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body" idx="3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asic Layout">
  <p:cSld name="6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/>
          <p:nvPr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3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47"/>
          <p:cNvSpPr>
            <a:spLocks noGrp="1"/>
          </p:cNvSpPr>
          <p:nvPr>
            <p:ph type="pic" idx="2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asic Layout">
  <p:cSld name="7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8"/>
          <p:cNvSpPr txBox="1">
            <a:spLocks noGrp="1"/>
          </p:cNvSpPr>
          <p:nvPr>
            <p:ph type="body" idx="1"/>
          </p:nvPr>
        </p:nvSpPr>
        <p:spPr>
          <a:xfrm>
            <a:off x="0" y="181632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body" idx="2"/>
          </p:nvPr>
        </p:nvSpPr>
        <p:spPr>
          <a:xfrm>
            <a:off x="0" y="757696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8"/>
          <p:cNvSpPr>
            <a:spLocks noGrp="1"/>
          </p:cNvSpPr>
          <p:nvPr>
            <p:ph type="pic" idx="3"/>
          </p:nvPr>
        </p:nvSpPr>
        <p:spPr>
          <a:xfrm>
            <a:off x="0" y="1347614"/>
            <a:ext cx="3049200" cy="208823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6" name="Google Shape;56;p48"/>
          <p:cNvSpPr>
            <a:spLocks noGrp="1"/>
          </p:cNvSpPr>
          <p:nvPr>
            <p:ph type="pic" idx="4"/>
          </p:nvPr>
        </p:nvSpPr>
        <p:spPr>
          <a:xfrm>
            <a:off x="3047400" y="1347614"/>
            <a:ext cx="3049200" cy="208823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7" name="Google Shape;57;p48"/>
          <p:cNvSpPr>
            <a:spLocks noGrp="1"/>
          </p:cNvSpPr>
          <p:nvPr>
            <p:ph type="pic" idx="5"/>
          </p:nvPr>
        </p:nvSpPr>
        <p:spPr>
          <a:xfrm>
            <a:off x="6094800" y="1347614"/>
            <a:ext cx="3049200" cy="208823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Basic Layout">
  <p:cSld name="9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9"/>
          <p:cNvSpPr>
            <a:spLocks noGrp="1"/>
          </p:cNvSpPr>
          <p:nvPr>
            <p:ph type="pic" idx="2"/>
          </p:nvPr>
        </p:nvSpPr>
        <p:spPr>
          <a:xfrm>
            <a:off x="3119664" y="241759"/>
            <a:ext cx="2880000" cy="151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0" name="Google Shape;60;p49"/>
          <p:cNvSpPr/>
          <p:nvPr/>
        </p:nvSpPr>
        <p:spPr>
          <a:xfrm flipH="1">
            <a:off x="164882" y="227329"/>
            <a:ext cx="2880000" cy="4674412"/>
          </a:xfrm>
          <a:prstGeom prst="rect">
            <a:avLst/>
          </a:prstGeom>
          <a:solidFill>
            <a:schemeClr val="accen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49"/>
          <p:cNvSpPr/>
          <p:nvPr/>
        </p:nvSpPr>
        <p:spPr>
          <a:xfrm flipH="1">
            <a:off x="6069538" y="227329"/>
            <a:ext cx="2880000" cy="4674412"/>
          </a:xfrm>
          <a:prstGeom prst="rect">
            <a:avLst/>
          </a:prstGeom>
          <a:solidFill>
            <a:schemeClr val="accen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49"/>
          <p:cNvSpPr>
            <a:spLocks noGrp="1"/>
          </p:cNvSpPr>
          <p:nvPr>
            <p:ph type="pic" idx="3"/>
          </p:nvPr>
        </p:nvSpPr>
        <p:spPr>
          <a:xfrm>
            <a:off x="3119664" y="1815750"/>
            <a:ext cx="2880000" cy="151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3" name="Google Shape;63;p49"/>
          <p:cNvSpPr>
            <a:spLocks noGrp="1"/>
          </p:cNvSpPr>
          <p:nvPr>
            <p:ph type="pic" idx="4"/>
          </p:nvPr>
        </p:nvSpPr>
        <p:spPr>
          <a:xfrm>
            <a:off x="3119664" y="3389741"/>
            <a:ext cx="2880000" cy="151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Basic Layout">
  <p:cSld name="8_Basic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0"/>
          <p:cNvSpPr/>
          <p:nvPr/>
        </p:nvSpPr>
        <p:spPr>
          <a:xfrm flipH="1"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53539" h="5143500" extrusionOk="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50"/>
          <p:cNvSpPr>
            <a:spLocks noGrp="1"/>
          </p:cNvSpPr>
          <p:nvPr>
            <p:ph type="pic" idx="2"/>
          </p:nvPr>
        </p:nvSpPr>
        <p:spPr>
          <a:xfrm>
            <a:off x="3960440" y="267494"/>
            <a:ext cx="3294112" cy="15121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7" name="Google Shape;67;p50"/>
          <p:cNvSpPr>
            <a:spLocks noGrp="1"/>
          </p:cNvSpPr>
          <p:nvPr>
            <p:ph type="pic" idx="3"/>
          </p:nvPr>
        </p:nvSpPr>
        <p:spPr>
          <a:xfrm>
            <a:off x="7308472" y="1851670"/>
            <a:ext cx="1512000" cy="15121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8" name="Google Shape;68;p50"/>
          <p:cNvSpPr>
            <a:spLocks noGrp="1"/>
          </p:cNvSpPr>
          <p:nvPr>
            <p:ph type="pic" idx="4"/>
          </p:nvPr>
        </p:nvSpPr>
        <p:spPr>
          <a:xfrm>
            <a:off x="5742552" y="3435846"/>
            <a:ext cx="3077920" cy="15121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9" name="Google Shape;69;p50"/>
          <p:cNvSpPr>
            <a:spLocks noGrp="1"/>
          </p:cNvSpPr>
          <p:nvPr>
            <p:ph type="pic" idx="5"/>
          </p:nvPr>
        </p:nvSpPr>
        <p:spPr>
          <a:xfrm>
            <a:off x="3960440" y="1851670"/>
            <a:ext cx="1728192" cy="30963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0" name="Google Shape;70;p50"/>
          <p:cNvSpPr>
            <a:spLocks noGrp="1"/>
          </p:cNvSpPr>
          <p:nvPr>
            <p:ph type="pic" idx="6"/>
          </p:nvPr>
        </p:nvSpPr>
        <p:spPr>
          <a:xfrm>
            <a:off x="5742552" y="1851099"/>
            <a:ext cx="1512000" cy="15121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1" name="Google Shape;71;p50"/>
          <p:cNvSpPr>
            <a:spLocks noGrp="1"/>
          </p:cNvSpPr>
          <p:nvPr>
            <p:ph type="pic" idx="7"/>
          </p:nvPr>
        </p:nvSpPr>
        <p:spPr>
          <a:xfrm>
            <a:off x="7308472" y="267494"/>
            <a:ext cx="1512000" cy="15121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apes sets layout">
  <p:cSld name="shapes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1"/>
          <p:cNvSpPr txBox="1">
            <a:spLocks noGrp="1"/>
          </p:cNvSpPr>
          <p:nvPr>
            <p:ph type="body" idx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810"/>
              </a:spcBef>
              <a:spcAft>
                <a:spcPts val="0"/>
              </a:spcAft>
              <a:buClr>
                <a:srgbClr val="262626"/>
              </a:buClr>
              <a:buSzPts val="4050"/>
              <a:buFont typeface="Arial"/>
              <a:buNone/>
              <a:defRPr sz="405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sets layout">
  <p:cSld name="icon sets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2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52"/>
          <p:cNvSpPr/>
          <p:nvPr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52"/>
          <p:cNvSpPr/>
          <p:nvPr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lt1">
              <a:alpha val="4117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52"/>
          <p:cNvSpPr/>
          <p:nvPr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313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Layout">
  <p:cSld name="Section Break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8"/>
          <p:cNvSpPr txBox="1">
            <a:spLocks noGrp="1"/>
          </p:cNvSpPr>
          <p:nvPr>
            <p:ph type="body" idx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body" idx="2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 txBox="1">
            <a:spLocks noGrp="1"/>
          </p:cNvSpPr>
          <p:nvPr>
            <p:ph type="body" idx="1"/>
          </p:nvPr>
        </p:nvSpPr>
        <p:spPr>
          <a:xfrm>
            <a:off x="539552" y="3147814"/>
            <a:ext cx="806489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2700"/>
              <a:buNone/>
            </a:pPr>
            <a:r>
              <a:rPr lang="en-US" sz="2700">
                <a:solidFill>
                  <a:srgbClr val="005390"/>
                </a:solidFill>
              </a:rPr>
              <a:t>“Smart City” </a:t>
            </a:r>
            <a:endParaRPr sz="2400">
              <a:solidFill>
                <a:srgbClr val="005390"/>
              </a:solidFill>
            </a:endParaRPr>
          </a:p>
        </p:txBody>
      </p:sp>
      <p:sp>
        <p:nvSpPr>
          <p:cNvPr id="88" name="Google Shape;88;p1"/>
          <p:cNvSpPr txBox="1">
            <a:spLocks noGrp="1"/>
          </p:cNvSpPr>
          <p:nvPr>
            <p:ph type="body" idx="2"/>
          </p:nvPr>
        </p:nvSpPr>
        <p:spPr>
          <a:xfrm>
            <a:off x="1835696" y="4515966"/>
            <a:ext cx="5688632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400"/>
              <a:buNone/>
            </a:pPr>
            <a:r>
              <a:rPr lang="en-US" b="1">
                <a:solidFill>
                  <a:srgbClr val="005390"/>
                </a:solidFill>
              </a:rPr>
              <a:t>ERJON SELMANI, ENI HAXHIRAJ, ARDIAN CIPA, ROMINA LIÇAJ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222526" y="389494"/>
            <a:ext cx="2952328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Përmbajtja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2829178" y="661825"/>
            <a:ext cx="720080" cy="72008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>
                <a:alpha val="85098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2829178" y="1721382"/>
            <a:ext cx="720080" cy="72008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>
                <a:alpha val="85098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2829178" y="2780939"/>
            <a:ext cx="720080" cy="72008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>
                <a:alpha val="85098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2829178" y="3840496"/>
            <a:ext cx="720080" cy="72008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>
                <a:alpha val="85098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3779912" y="827058"/>
            <a:ext cx="43204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dhe Transporti Publik </a:t>
            </a:r>
            <a:endParaRPr sz="16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3779912" y="1859950"/>
            <a:ext cx="43204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dhe Rrjetat VANET</a:t>
            </a:r>
            <a:endParaRPr sz="16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3851920" y="4027010"/>
            <a:ext cx="43204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si Sistem Socio-Teknik</a:t>
            </a:r>
            <a:endParaRPr sz="16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993349" y="870838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779912" y="2914246"/>
            <a:ext cx="43924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dhe Impakti në Sigurinë Publike në Shqipëri</a:t>
            </a:r>
            <a:endParaRPr sz="16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3011722" y="4022768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3031821" y="1902772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3066521" y="2963718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d9ca5553cd_0_18"/>
          <p:cNvSpPr txBox="1"/>
          <p:nvPr/>
        </p:nvSpPr>
        <p:spPr>
          <a:xfrm>
            <a:off x="426368" y="267494"/>
            <a:ext cx="829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Vlerësimi i metodave inovative të mësimdhënies </a:t>
            </a:r>
            <a:b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nga studentët</a:t>
            </a:r>
            <a:endParaRPr sz="24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d9ca5553cd_0_18"/>
          <p:cNvSpPr txBox="1"/>
          <p:nvPr/>
        </p:nvSpPr>
        <p:spPr>
          <a:xfrm>
            <a:off x="447100" y="1491630"/>
            <a:ext cx="79620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600"/>
              <a:buFont typeface="Arial"/>
              <a:buChar char="•"/>
            </a:pPr>
            <a:r>
              <a:rPr lang="en-US" sz="1600" b="1" i="0" u="sng" strike="noStrike" cap="none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Audienca:</a:t>
            </a:r>
            <a:r>
              <a:rPr lang="en-US" sz="1600" b="1" i="0" u="none" strike="noStrike" cap="none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Studentët e Inxhinierisë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600"/>
              <a:buFont typeface="Arial"/>
              <a:buChar char="•"/>
            </a:pPr>
            <a:r>
              <a:rPr lang="en-US" sz="1600" b="1" u="sng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Metoda e vlerësimit:</a:t>
            </a:r>
            <a:r>
              <a:rPr lang="en-US" sz="1600" b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Shpërndarja e një pyetësori në Google Forms </a:t>
            </a:r>
            <a:b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lidhur me metodat inovative të mësimdhënies  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600"/>
              <a:buFont typeface="Arial"/>
              <a:buChar char="•"/>
            </a:pPr>
            <a:r>
              <a:rPr lang="en-US" sz="1600" b="1" u="sng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Qëllimi: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Përcaktimi i metodave të përshtatshme, që plotësojnë mungesat e </a:t>
            </a:r>
            <a:b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metodave tradicionale të mësimdhënies në degët e Inxhinierisë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9ca5553cd_0_84"/>
          <p:cNvSpPr txBox="1"/>
          <p:nvPr/>
        </p:nvSpPr>
        <p:spPr>
          <a:xfrm>
            <a:off x="426368" y="51470"/>
            <a:ext cx="829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Vlerësimi i metodave inovative të mësimdhënies </a:t>
            </a:r>
            <a:b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nga studentët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d9ca5553cd_0_84"/>
          <p:cNvSpPr txBox="1"/>
          <p:nvPr/>
        </p:nvSpPr>
        <p:spPr>
          <a:xfrm>
            <a:off x="1043608" y="4220918"/>
            <a:ext cx="6840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Formulari në Google Forms i shpërndarë në rreth 250 studentë të inxhinierisë</a:t>
            </a:r>
            <a:endParaRPr sz="1400" b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g3d9ca5553cd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480" y="959690"/>
            <a:ext cx="2937634" cy="2912673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9" name="Google Shape;119;g3d9ca5553cd_0_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5856" y="960022"/>
            <a:ext cx="2777069" cy="2907872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" name="Google Shape;120;g3d9ca5553cd_0_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6933" y="959691"/>
            <a:ext cx="2864549" cy="2907872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d9ca5553cd_0_153"/>
          <p:cNvSpPr txBox="1"/>
          <p:nvPr/>
        </p:nvSpPr>
        <p:spPr>
          <a:xfrm>
            <a:off x="426368" y="123478"/>
            <a:ext cx="829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Rezultatet e vlerësimit  nga studentët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g3d9ca5553cd_0_153"/>
          <p:cNvGrpSpPr/>
          <p:nvPr/>
        </p:nvGrpSpPr>
        <p:grpSpPr>
          <a:xfrm>
            <a:off x="426368" y="915566"/>
            <a:ext cx="8178016" cy="4032300"/>
            <a:chOff x="0" y="0"/>
            <a:chExt cx="8178016" cy="4032300"/>
          </a:xfrm>
        </p:grpSpPr>
        <p:cxnSp>
          <p:nvCxnSpPr>
            <p:cNvPr id="127" name="Google Shape;127;g3d9ca5553cd_0_153"/>
            <p:cNvCxnSpPr/>
            <p:nvPr/>
          </p:nvCxnSpPr>
          <p:spPr>
            <a:xfrm>
              <a:off x="0" y="0"/>
              <a:ext cx="8178000" cy="0"/>
            </a:xfrm>
            <a:prstGeom prst="straightConnector1">
              <a:avLst/>
            </a:prstGeom>
            <a:solidFill>
              <a:schemeClr val="lt1"/>
            </a:solidFill>
            <a:ln w="25400" cap="flat" cmpd="sng">
              <a:solidFill>
                <a:srgbClr val="0065AD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28" name="Google Shape;128;g3d9ca5553cd_0_153"/>
            <p:cNvSpPr/>
            <p:nvPr/>
          </p:nvSpPr>
          <p:spPr>
            <a:xfrm>
              <a:off x="0" y="0"/>
              <a:ext cx="1635600" cy="40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g3d9ca5553cd_0_153"/>
            <p:cNvSpPr txBox="1"/>
            <p:nvPr/>
          </p:nvSpPr>
          <p:spPr>
            <a:xfrm>
              <a:off x="0" y="0"/>
              <a:ext cx="1635600" cy="40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Në </a:t>
              </a:r>
              <a:r>
                <a:rPr lang="en-US" sz="1600" b="1">
                  <a:solidFill>
                    <a:srgbClr val="005390"/>
                  </a:solidFill>
                  <a:latin typeface="Arial"/>
                  <a:ea typeface="Arial"/>
                  <a:cs typeface="Arial"/>
                  <a:sym typeface="Arial"/>
                </a:rPr>
                <a:t>178</a:t>
              </a: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studentë që iu përgjigjën pyetësorit: </a:t>
              </a:r>
              <a:endParaRPr/>
            </a:p>
          </p:txBody>
        </p:sp>
        <p:sp>
          <p:nvSpPr>
            <p:cNvPr id="130" name="Google Shape;130;g3d9ca5553cd_0_153"/>
            <p:cNvSpPr/>
            <p:nvPr/>
          </p:nvSpPr>
          <p:spPr>
            <a:xfrm>
              <a:off x="1758287" y="47402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g3d9ca5553cd_0_153"/>
            <p:cNvSpPr txBox="1"/>
            <p:nvPr/>
          </p:nvSpPr>
          <p:spPr>
            <a:xfrm>
              <a:off x="1758287" y="47402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390"/>
                </a:buClr>
                <a:buSzPts val="1600"/>
                <a:buFont typeface="Courier New"/>
                <a:buNone/>
              </a:pPr>
              <a:r>
                <a:rPr lang="en-US" sz="1600" b="1">
                  <a:solidFill>
                    <a:srgbClr val="005390"/>
                  </a:solidFill>
                  <a:latin typeface="Arial"/>
                  <a:ea typeface="Arial"/>
                  <a:cs typeface="Arial"/>
                  <a:sym typeface="Arial"/>
                </a:rPr>
                <a:t>68% </a:t>
              </a: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 studentëve u shprehën se orët mësimore tradicionale janë pak ose aspak interaktive  </a:t>
              </a:r>
              <a:endParaRPr/>
            </a:p>
          </p:txBody>
        </p:sp>
        <p:cxnSp>
          <p:nvCxnSpPr>
            <p:cNvPr id="132" name="Google Shape;132;g3d9ca5553cd_0_153"/>
            <p:cNvCxnSpPr/>
            <p:nvPr/>
          </p:nvCxnSpPr>
          <p:spPr>
            <a:xfrm>
              <a:off x="1635616" y="995461"/>
              <a:ext cx="6542400" cy="0"/>
            </a:xfrm>
            <a:prstGeom prst="straightConnector1">
              <a:avLst/>
            </a:prstGeom>
            <a:solidFill>
              <a:srgbClr val="006FC0"/>
            </a:solidFill>
            <a:ln w="25400" cap="flat" cmpd="sng">
              <a:solidFill>
                <a:srgbClr val="006F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3" name="Google Shape;133;g3d9ca5553cd_0_153"/>
            <p:cNvSpPr/>
            <p:nvPr/>
          </p:nvSpPr>
          <p:spPr>
            <a:xfrm>
              <a:off x="1758287" y="1042864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g3d9ca5553cd_0_153"/>
            <p:cNvSpPr txBox="1"/>
            <p:nvPr/>
          </p:nvSpPr>
          <p:spPr>
            <a:xfrm>
              <a:off x="1758287" y="1042864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390"/>
                </a:buClr>
                <a:buSzPts val="1600"/>
                <a:buFont typeface="Courier New"/>
                <a:buNone/>
              </a:pPr>
              <a:r>
                <a:rPr lang="en-US" sz="1600" b="1">
                  <a:solidFill>
                    <a:srgbClr val="005390"/>
                  </a:solidFill>
                  <a:latin typeface="Arial"/>
                  <a:ea typeface="Arial"/>
                  <a:cs typeface="Arial"/>
                  <a:sym typeface="Arial"/>
                </a:rPr>
                <a:t>54% </a:t>
              </a: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 studentëve u shprehën se lidhja midis teorisë dhe praktikës nuk është e qartë </a:t>
              </a:r>
              <a:endParaRPr/>
            </a:p>
          </p:txBody>
        </p:sp>
        <p:cxnSp>
          <p:nvCxnSpPr>
            <p:cNvPr id="135" name="Google Shape;135;g3d9ca5553cd_0_153"/>
            <p:cNvCxnSpPr/>
            <p:nvPr/>
          </p:nvCxnSpPr>
          <p:spPr>
            <a:xfrm>
              <a:off x="1635616" y="1990922"/>
              <a:ext cx="6542400" cy="0"/>
            </a:xfrm>
            <a:prstGeom prst="straightConnector1">
              <a:avLst/>
            </a:prstGeom>
            <a:solidFill>
              <a:srgbClr val="006FC0"/>
            </a:solidFill>
            <a:ln w="25400" cap="flat" cmpd="sng">
              <a:solidFill>
                <a:srgbClr val="006F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6" name="Google Shape;136;g3d9ca5553cd_0_153"/>
            <p:cNvSpPr/>
            <p:nvPr/>
          </p:nvSpPr>
          <p:spPr>
            <a:xfrm>
              <a:off x="1758287" y="2038325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g3d9ca5553cd_0_153"/>
            <p:cNvSpPr txBox="1"/>
            <p:nvPr/>
          </p:nvSpPr>
          <p:spPr>
            <a:xfrm>
              <a:off x="1758287" y="2038325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Dy metodat innovative më të përzgjedhura ishin </a:t>
              </a:r>
              <a:r>
                <a:rPr lang="en-US" sz="1600" b="1">
                  <a:solidFill>
                    <a:srgbClr val="005390"/>
                  </a:solidFill>
                  <a:latin typeface="Arial"/>
                  <a:ea typeface="Arial"/>
                  <a:cs typeface="Arial"/>
                  <a:sym typeface="Arial"/>
                </a:rPr>
                <a:t>“Project Based Learning” </a:t>
              </a: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dhe </a:t>
              </a:r>
              <a:r>
                <a:rPr lang="en-US" sz="1600" b="1">
                  <a:solidFill>
                    <a:srgbClr val="005390"/>
                  </a:solidFill>
                  <a:latin typeface="Arial"/>
                  <a:ea typeface="Arial"/>
                  <a:cs typeface="Arial"/>
                  <a:sym typeface="Arial"/>
                </a:rPr>
                <a:t>“Case Study"</a:t>
              </a:r>
              <a:endParaRPr/>
            </a:p>
          </p:txBody>
        </p:sp>
        <p:cxnSp>
          <p:nvCxnSpPr>
            <p:cNvPr id="138" name="Google Shape;138;g3d9ca5553cd_0_153"/>
            <p:cNvCxnSpPr/>
            <p:nvPr/>
          </p:nvCxnSpPr>
          <p:spPr>
            <a:xfrm>
              <a:off x="1625344" y="2880320"/>
              <a:ext cx="6542400" cy="0"/>
            </a:xfrm>
            <a:prstGeom prst="straightConnector1">
              <a:avLst/>
            </a:prstGeom>
            <a:solidFill>
              <a:srgbClr val="006FC0"/>
            </a:solidFill>
            <a:ln w="25400" cap="flat" cmpd="sng">
              <a:solidFill>
                <a:srgbClr val="006FC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9" name="Google Shape;139;g3d9ca5553cd_0_153"/>
            <p:cNvSpPr/>
            <p:nvPr/>
          </p:nvSpPr>
          <p:spPr>
            <a:xfrm>
              <a:off x="1758287" y="3033787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g3d9ca5553cd_0_153"/>
            <p:cNvSpPr txBox="1"/>
            <p:nvPr/>
          </p:nvSpPr>
          <p:spPr>
            <a:xfrm>
              <a:off x="1758287" y="3033787"/>
              <a:ext cx="6419700" cy="94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Më shumë se </a:t>
              </a:r>
              <a:r>
                <a:rPr lang="en-US" sz="1600" b="1">
                  <a:solidFill>
                    <a:srgbClr val="005390"/>
                  </a:solidFill>
                  <a:latin typeface="Arial"/>
                  <a:ea typeface="Arial"/>
                  <a:cs typeface="Arial"/>
                  <a:sym typeface="Arial"/>
                </a:rPr>
                <a:t>80% </a:t>
              </a: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 studentëve u shprehën të  gatshëm të punonin në projekte reale </a:t>
              </a:r>
              <a:endParaRPr/>
            </a:p>
          </p:txBody>
        </p:sp>
        <p:cxnSp>
          <p:nvCxnSpPr>
            <p:cNvPr id="141" name="Google Shape;141;g3d9ca5553cd_0_153"/>
            <p:cNvCxnSpPr/>
            <p:nvPr/>
          </p:nvCxnSpPr>
          <p:spPr>
            <a:xfrm>
              <a:off x="1635616" y="3981845"/>
              <a:ext cx="6542400" cy="0"/>
            </a:xfrm>
            <a:prstGeom prst="straightConnector1">
              <a:avLst/>
            </a:prstGeom>
            <a:solidFill>
              <a:srgbClr val="006FC0"/>
            </a:solidFill>
            <a:ln w="25400" cap="flat" cmpd="sng">
              <a:solidFill>
                <a:srgbClr val="006FC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/>
          <p:nvPr/>
        </p:nvSpPr>
        <p:spPr>
          <a:xfrm>
            <a:off x="3707904" y="2029594"/>
            <a:ext cx="5436096" cy="1296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>
            <a:spLocks noGrp="1"/>
          </p:cNvSpPr>
          <p:nvPr>
            <p:ph type="body" idx="1"/>
          </p:nvPr>
        </p:nvSpPr>
        <p:spPr>
          <a:xfrm>
            <a:off x="3707904" y="2283718"/>
            <a:ext cx="5544108" cy="1186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>
                <a:solidFill>
                  <a:schemeClr val="lt1"/>
                </a:solidFill>
              </a:rPr>
              <a:t>Smart City </a:t>
            </a:r>
            <a:r>
              <a:rPr lang="en-US" sz="2800" dirty="0" err="1">
                <a:solidFill>
                  <a:schemeClr val="lt1"/>
                </a:solidFill>
              </a:rPr>
              <a:t>dhe</a:t>
            </a:r>
            <a:r>
              <a:rPr lang="en-US" sz="2800" dirty="0">
                <a:solidFill>
                  <a:schemeClr val="lt1"/>
                </a:solidFill>
              </a:rPr>
              <a:t> </a:t>
            </a:r>
            <a:r>
              <a:rPr lang="en-US" sz="2800" dirty="0" err="1">
                <a:solidFill>
                  <a:schemeClr val="lt1"/>
                </a:solidFill>
              </a:rPr>
              <a:t>Transporti</a:t>
            </a:r>
            <a:r>
              <a:rPr lang="en-US" sz="2800" dirty="0">
                <a:solidFill>
                  <a:schemeClr val="lt1"/>
                </a:solidFill>
              </a:rPr>
              <a:t> </a:t>
            </a:r>
            <a:r>
              <a:rPr lang="en-US" sz="2800" dirty="0" err="1">
                <a:solidFill>
                  <a:schemeClr val="lt1"/>
                </a:solidFill>
              </a:rPr>
              <a:t>Publik</a:t>
            </a:r>
            <a:r>
              <a:rPr lang="en-US" sz="2800" dirty="0">
                <a:solidFill>
                  <a:schemeClr val="lt1"/>
                </a:solidFill>
              </a:rPr>
              <a:t> </a:t>
            </a:r>
            <a:endParaRPr dirty="0"/>
          </a:p>
          <a:p>
            <a:pPr marL="0" lvl="0" indent="0" algn="l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it-I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Aplikimi tek nj</a:t>
            </a:r>
            <a:r>
              <a:rPr lang="az-Cyrl-AZ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ё</a:t>
            </a:r>
            <a:r>
              <a:rPr lang="it-IT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grup specifik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en-US" b="1">
                <a:solidFill>
                  <a:schemeClr val="accent1"/>
                </a:solidFill>
              </a:rPr>
              <a:t>Hyrja tek problemi</a:t>
            </a:r>
            <a:endParaRPr b="1">
              <a:solidFill>
                <a:schemeClr val="accent1"/>
              </a:solidFill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143508" y="1059582"/>
            <a:ext cx="8856984" cy="323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Koncepti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«Smart City»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shume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dimensione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Siguria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ligjshmëria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implementimi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hapësira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kontrolli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menaxhimi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dhenave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etj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Inxhinierёt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Mekanik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kane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një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 me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cilin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duhet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merren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b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Si ta </a:t>
            </a:r>
            <a:r>
              <a:rPr lang="en-US" sz="1200" b="1" dirty="0" err="1" smtClean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kthejnë</a:t>
            </a:r>
            <a:r>
              <a:rPr lang="en-US" sz="1200" b="1" dirty="0" smtClean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këtë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koncept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në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dobi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për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Transportin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Publik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? </a:t>
            </a:r>
            <a:endParaRPr dirty="0"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dirty="0">
              <a:solidFill>
                <a:srgbClr val="0053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200"/>
              <a:buFont typeface="Arial"/>
              <a:buChar char="•"/>
            </a:pP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Audienca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Studentët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Inxhinierisё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Mekanike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Master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</a:t>
            </a:r>
            <a:r>
              <a:rPr lang="en-US" sz="1200" dirty="0" err="1" smtClean="0">
                <a:solidFill>
                  <a:schemeClr val="dk1"/>
                </a:solidFill>
              </a:rPr>
              <a:t>i</a:t>
            </a:r>
            <a:r>
              <a:rPr lang="en-US" sz="1200" dirty="0" smtClean="0">
                <a:solidFill>
                  <a:schemeClr val="dk1"/>
                </a:solidFill>
              </a:rPr>
              <a:t> II.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200"/>
              <a:buFont typeface="Arial"/>
              <a:buChar char="•"/>
            </a:pP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Lёnda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:     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Projektimi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Sistemeve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Transportit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cila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merret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kryesisht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menyrën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konceptimit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një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transporti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publik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urban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ndër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-urban.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1200"/>
              <a:buFont typeface="Arial"/>
              <a:buChar char="•"/>
            </a:pP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Njohuritë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paraprake</a:t>
            </a:r>
            <a:r>
              <a:rPr lang="en-US" sz="1200" b="1" dirty="0">
                <a:solidFill>
                  <a:srgbClr val="00539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Një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aparat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matematik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njohur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termin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‘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Teoria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Grafeve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’,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njehsimin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</a:t>
            </a:r>
            <a:r>
              <a:rPr lang="en-US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matricore</a:t>
            </a:r>
            <a:r>
              <a:rPr lang="it-IT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Programi GIS, </a:t>
            </a:r>
            <a:endParaRPr dirty="0"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dirty="0">
              <a:solidFill>
                <a:srgbClr val="00539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Char char="•"/>
            </a:pPr>
            <a:r>
              <a:rPr lang="en-US" sz="1200" b="1" dirty="0" err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Outputi</a:t>
            </a:r>
            <a:r>
              <a:rPr lang="en-US" sz="1200" b="1" dirty="0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:   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Matrica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Origjinë-Destinacion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e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cila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lejon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inxhinierit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ose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hulumtuesit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që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kuptojë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shpërndarjen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levizjeve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në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zona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ndryshme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qytetit</a:t>
            </a: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>
            <a:spLocks noGrp="1"/>
          </p:cNvSpPr>
          <p:nvPr>
            <p:ph type="body" idx="1"/>
          </p:nvPr>
        </p:nvSpPr>
        <p:spPr>
          <a:xfrm>
            <a:off x="-25127" y="205287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en-US" sz="3000" b="1" dirty="0" err="1">
                <a:solidFill>
                  <a:schemeClr val="accent1"/>
                </a:solidFill>
              </a:rPr>
              <a:t>Problemi</a:t>
            </a:r>
            <a:r>
              <a:rPr lang="en-US" sz="3000" b="1" dirty="0">
                <a:solidFill>
                  <a:schemeClr val="accent1"/>
                </a:solidFill>
              </a:rPr>
              <a:t> </a:t>
            </a:r>
            <a:r>
              <a:rPr lang="en-US" sz="3000" b="1" dirty="0" err="1" smtClean="0">
                <a:solidFill>
                  <a:schemeClr val="accent1"/>
                </a:solidFill>
              </a:rPr>
              <a:t>dy</a:t>
            </a:r>
            <a:r>
              <a:rPr lang="en-US" sz="3000" b="1" dirty="0" smtClean="0">
                <a:solidFill>
                  <a:schemeClr val="accent1"/>
                </a:solidFill>
              </a:rPr>
              <a:t> dimensional</a:t>
            </a:r>
            <a:endParaRPr sz="3000" b="1" dirty="0">
              <a:solidFill>
                <a:schemeClr val="accent1"/>
              </a:solidFill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126108" y="781351"/>
            <a:ext cx="4189037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it-IT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az-Cyrl-AZ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ё</a:t>
            </a:r>
            <a:r>
              <a:rPr lang="it-IT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auditor 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r>
              <a:rPr lang="az-Cyrl-AZ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ё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jo te motivuar</a:t>
            </a: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Lenda ne dukje teorike dhe abstrakte</a:t>
            </a: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Pa implikime praktike dhe mundesi punesimi</a:t>
            </a:r>
            <a:endParaRPr dirty="0"/>
          </a:p>
          <a:p>
            <a:pPr marL="17145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67;p6"/>
          <p:cNvSpPr txBox="1"/>
          <p:nvPr/>
        </p:nvSpPr>
        <p:spPr>
          <a:xfrm>
            <a:off x="4546873" y="772676"/>
            <a:ext cx="45720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it-IT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az-Cyrl-AZ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ё</a:t>
            </a:r>
            <a:r>
              <a:rPr lang="it-IT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administrat</a:t>
            </a:r>
            <a:r>
              <a:rPr lang="az-Cyrl-AZ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ё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Punonjes pa studime inxhinierike</a:t>
            </a:r>
          </a:p>
          <a:p>
            <a:pPr marL="171450" indent="-171450">
              <a:buClr>
                <a:schemeClr val="dk1"/>
              </a:buClr>
              <a:buSzPts val="1400"/>
              <a:buFont typeface="Arial"/>
              <a:buChar char="•"/>
            </a:pP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Punonjes jo specialiste te fushave, </a:t>
            </a:r>
            <a:r>
              <a:rPr lang="it-IT" dirty="0">
                <a:solidFill>
                  <a:schemeClr val="dk1"/>
                </a:solidFill>
              </a:rPr>
              <a:t>jo te </a:t>
            </a:r>
            <a:r>
              <a:rPr lang="it-IT" dirty="0" smtClean="0">
                <a:solidFill>
                  <a:schemeClr val="dk1"/>
                </a:solidFill>
              </a:rPr>
              <a:t>motivuar</a:t>
            </a:r>
            <a:endParaRPr lang="it-IT" sz="1400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Ambient pune me ngarkese te madhe sistemesh informatike, metoda dhe teknika inxhinierie</a:t>
            </a:r>
          </a:p>
          <a:p>
            <a:pPr marL="171450" marR="0" lvl="0" indent="-82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016" y="781352"/>
            <a:ext cx="4050894" cy="1212870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43015" y="781350"/>
            <a:ext cx="4444130" cy="1212871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66;p6"/>
          <p:cNvSpPr txBox="1">
            <a:spLocks noGrp="1"/>
          </p:cNvSpPr>
          <p:nvPr>
            <p:ph type="body" idx="1"/>
          </p:nvPr>
        </p:nvSpPr>
        <p:spPr>
          <a:xfrm>
            <a:off x="-408090" y="225703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en-US" sz="3000" b="1" dirty="0" err="1" smtClean="0">
                <a:solidFill>
                  <a:schemeClr val="accent1"/>
                </a:solidFill>
              </a:rPr>
              <a:t>Propozimi</a:t>
            </a:r>
            <a:r>
              <a:rPr lang="en-US" sz="3000" b="1" dirty="0" smtClean="0">
                <a:solidFill>
                  <a:schemeClr val="accent1"/>
                </a:solidFill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endParaRPr sz="3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225" y="2644565"/>
            <a:ext cx="84276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Ne dakordesi me pergjegjesin e </a:t>
            </a:r>
            <a:r>
              <a:rPr lang="en-US" dirty="0" err="1" smtClean="0">
                <a:solidFill>
                  <a:schemeClr val="dk1"/>
                </a:solidFill>
              </a:rPr>
              <a:t>qendr</a:t>
            </a:r>
            <a:r>
              <a:rPr lang="az-Cyrl-AZ" dirty="0" smtClean="0">
                <a:solidFill>
                  <a:schemeClr val="dk1"/>
                </a:solidFill>
              </a:rPr>
              <a:t>ё</a:t>
            </a:r>
            <a:r>
              <a:rPr lang="it-IT" dirty="0" smtClean="0">
                <a:solidFill>
                  <a:schemeClr val="dk1"/>
                </a:solidFill>
              </a:rPr>
              <a:t>s</a:t>
            </a:r>
            <a:r>
              <a:rPr lang="en-US" dirty="0" smtClean="0">
                <a:solidFill>
                  <a:schemeClr val="dk1"/>
                </a:solidFill>
              </a:rPr>
              <a:t> se </a:t>
            </a:r>
            <a:r>
              <a:rPr lang="en-US" dirty="0" err="1" smtClean="0">
                <a:solidFill>
                  <a:schemeClr val="dk1"/>
                </a:solidFill>
              </a:rPr>
              <a:t>kontrollit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dhe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 smtClean="0">
                <a:solidFill>
                  <a:schemeClr val="dk1"/>
                </a:solidFill>
              </a:rPr>
              <a:t>menaxhimit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të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 smtClean="0">
                <a:solidFill>
                  <a:schemeClr val="dk1"/>
                </a:solidFill>
              </a:rPr>
              <a:t>trafikut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në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qytetin</a:t>
            </a:r>
            <a:r>
              <a:rPr lang="en-US" dirty="0">
                <a:solidFill>
                  <a:schemeClr val="dk1"/>
                </a:solidFill>
              </a:rPr>
              <a:t> e </a:t>
            </a:r>
            <a:r>
              <a:rPr lang="en-US" dirty="0" err="1" smtClean="0">
                <a:solidFill>
                  <a:schemeClr val="dk1"/>
                </a:solidFill>
              </a:rPr>
              <a:t>Tiranës</a:t>
            </a:r>
            <a:endParaRPr lang="en-US" dirty="0" smtClean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Shkembejme studentet me te punesuarit per 3 seanca nga 4 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Studentet aplikojne dijet teorike ne nje vend pune te administrates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Punonjesit vijne ne universitet dhe marrin leksionet teorike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dk1"/>
                </a:solidFill>
              </a:rPr>
              <a:t>Ne fund sejcila pale ju nenshtrua nje «provimi» konceptual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125" y="2020547"/>
            <a:ext cx="722402" cy="722402"/>
          </a:xfrm>
          <a:prstGeom prst="rect">
            <a:avLst/>
          </a:prstGeom>
        </p:spPr>
      </p:pic>
      <p:pic>
        <p:nvPicPr>
          <p:cNvPr id="11" name="Google Shape;16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1486" y="3469908"/>
            <a:ext cx="3297387" cy="159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34" y="3807553"/>
            <a:ext cx="2804845" cy="1262180"/>
          </a:xfrm>
          <a:prstGeom prst="rect">
            <a:avLst/>
          </a:prstGeom>
        </p:spPr>
      </p:pic>
      <p:sp>
        <p:nvSpPr>
          <p:cNvPr id="10" name="Left-Right Arrow 9"/>
          <p:cNvSpPr/>
          <p:nvPr/>
        </p:nvSpPr>
        <p:spPr>
          <a:xfrm>
            <a:off x="4060906" y="4076932"/>
            <a:ext cx="1127543" cy="5156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4312988" y="775078"/>
            <a:ext cx="1395507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Korsitë e Dedikuara për Autobusë, </a:t>
            </a:r>
            <a:endParaRPr sz="1400" b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Biҫikleta, etj.</a:t>
            </a:r>
            <a:endParaRPr sz="1400" b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7" descr="M:\Puna\Development of Dedicated Bike Lanes_rv.jpg"/>
          <p:cNvPicPr preferRelativeResize="0"/>
          <p:nvPr/>
        </p:nvPicPr>
        <p:blipFill rotWithShape="1">
          <a:blip r:embed="rId3">
            <a:alphaModFix/>
          </a:blip>
          <a:srcRect r="20090"/>
          <a:stretch/>
        </p:blipFill>
        <p:spPr>
          <a:xfrm>
            <a:off x="5653948" y="372448"/>
            <a:ext cx="2722004" cy="224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 descr="City Bus Lines in Tirana"/>
          <p:cNvPicPr preferRelativeResize="0"/>
          <p:nvPr/>
        </p:nvPicPr>
        <p:blipFill rotWithShape="1">
          <a:blip r:embed="rId4">
            <a:alphaModFix/>
          </a:blip>
          <a:srcRect r="20221"/>
          <a:stretch/>
        </p:blipFill>
        <p:spPr>
          <a:xfrm>
            <a:off x="1403648" y="2885530"/>
            <a:ext cx="2596181" cy="215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 descr="Commune Bus Lines"/>
          <p:cNvPicPr preferRelativeResize="0"/>
          <p:nvPr/>
        </p:nvPicPr>
        <p:blipFill rotWithShape="1">
          <a:blip r:embed="rId5">
            <a:alphaModFix/>
          </a:blip>
          <a:srcRect r="20294"/>
          <a:stretch/>
        </p:blipFill>
        <p:spPr>
          <a:xfrm>
            <a:off x="5708495" y="2823904"/>
            <a:ext cx="2667457" cy="221171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>
            <a:spLocks noGrp="1"/>
          </p:cNvSpPr>
          <p:nvPr>
            <p:ph type="body" idx="2"/>
          </p:nvPr>
        </p:nvSpPr>
        <p:spPr>
          <a:xfrm>
            <a:off x="84246" y="3677731"/>
            <a:ext cx="1296144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lang="en-US">
                <a:solidFill>
                  <a:schemeClr val="accent1"/>
                </a:solidFill>
              </a:rPr>
              <a:t>Përcaktohen Linjat Qytetӫse</a:t>
            </a:r>
            <a:endParaRPr/>
          </a:p>
        </p:txBody>
      </p:sp>
      <p:sp>
        <p:nvSpPr>
          <p:cNvPr id="177" name="Google Shape;177;p7"/>
          <p:cNvSpPr txBox="1"/>
          <p:nvPr/>
        </p:nvSpPr>
        <p:spPr>
          <a:xfrm>
            <a:off x="4196327" y="3461707"/>
            <a:ext cx="1512168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Përcaktohen Linjat Rrethqytetӫse</a:t>
            </a:r>
            <a:endParaRPr/>
          </a:p>
        </p:txBody>
      </p:sp>
      <p:pic>
        <p:nvPicPr>
          <p:cNvPr id="178" name="Google Shape;178;p7" descr="C:\PCI\Albania\ITR\Traffic Cell System.jpg"/>
          <p:cNvPicPr preferRelativeResize="0"/>
          <p:nvPr/>
        </p:nvPicPr>
        <p:blipFill rotWithShape="1">
          <a:blip r:embed="rId6">
            <a:alphaModFix/>
          </a:blip>
          <a:srcRect r="20773"/>
          <a:stretch/>
        </p:blipFill>
        <p:spPr>
          <a:xfrm>
            <a:off x="1561392" y="427312"/>
            <a:ext cx="2509240" cy="208949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/>
          <p:nvPr/>
        </p:nvSpPr>
        <p:spPr>
          <a:xfrm>
            <a:off x="534020" y="-3830"/>
            <a:ext cx="86099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tek njё sistem transporti publik : Qyteti ‘copёzohet’ nё zona </a:t>
            </a:r>
            <a:endParaRPr sz="1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84246" y="1112017"/>
            <a:ext cx="1405608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Hartë e qytetit ndahet në zona, secila me një numër specifik</a:t>
            </a:r>
            <a:endParaRPr/>
          </a:p>
          <a:p>
            <a:pPr marL="0" marR="0" lvl="0" indent="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</a:pPr>
            <a:endParaRPr sz="1400" b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>
            <a:spLocks noGrp="1"/>
          </p:cNvSpPr>
          <p:nvPr>
            <p:ph type="body" idx="2"/>
          </p:nvPr>
        </p:nvSpPr>
        <p:spPr>
          <a:xfrm>
            <a:off x="56774" y="411510"/>
            <a:ext cx="2664296" cy="3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lang="en-US">
                <a:solidFill>
                  <a:schemeClr val="accent1"/>
                </a:solidFill>
              </a:rPr>
              <a:t>Përcaktohen vendet, pozicionet dhe numrat identifikues të kamerave me qark të mbyllur</a:t>
            </a:r>
            <a:endParaRPr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endParaRPr>
              <a:solidFill>
                <a:schemeClr val="accent1"/>
              </a:solidFill>
            </a:endParaRPr>
          </a:p>
        </p:txBody>
      </p:sp>
      <p:pic>
        <p:nvPicPr>
          <p:cNvPr id="186" name="Google Shape;186;p8"/>
          <p:cNvPicPr preferRelativeResize="0"/>
          <p:nvPr/>
        </p:nvPicPr>
        <p:blipFill rotWithShape="1">
          <a:blip r:embed="rId3">
            <a:alphaModFix/>
          </a:blip>
          <a:srcRect l="3935" r="7882"/>
          <a:stretch/>
        </p:blipFill>
        <p:spPr>
          <a:xfrm>
            <a:off x="86803" y="987574"/>
            <a:ext cx="3642956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 descr="C:\Users\TOCC\Desktop\1.jpg"/>
          <p:cNvPicPr preferRelativeResize="0"/>
          <p:nvPr/>
        </p:nvPicPr>
        <p:blipFill rotWithShape="1">
          <a:blip r:embed="rId4">
            <a:alphaModFix/>
          </a:blip>
          <a:srcRect l="22374" t="12853" r="20946" b="6324"/>
          <a:stretch/>
        </p:blipFill>
        <p:spPr>
          <a:xfrm>
            <a:off x="2982009" y="145327"/>
            <a:ext cx="747750" cy="79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6136" y="145327"/>
            <a:ext cx="3095625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10894" y="3075806"/>
            <a:ext cx="3673877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8"/>
          <p:cNvSpPr/>
          <p:nvPr/>
        </p:nvSpPr>
        <p:spPr>
          <a:xfrm rot="1818431">
            <a:off x="3700032" y="2868786"/>
            <a:ext cx="1646486" cy="3379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72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6804248" y="2355726"/>
            <a:ext cx="432048" cy="72008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0072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3979908" y="308722"/>
            <a:ext cx="178634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Etapa finale : Sistemi automatik i monitorimit të mjeteve </a:t>
            </a:r>
            <a:endParaRPr/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97C622"/>
              </a:buClr>
              <a:buSzPts val="1400"/>
              <a:buFont typeface="Arial"/>
              <a:buChar char="-"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Kontrollon</a:t>
            </a:r>
            <a:endParaRPr/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shërbimin e ofruar</a:t>
            </a:r>
            <a:endParaRPr/>
          </a:p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97C622"/>
              </a:buClr>
              <a:buSzPts val="1400"/>
              <a:buFont typeface="Arial"/>
              <a:buChar char="-"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Monitoron </a:t>
            </a:r>
            <a:endParaRPr sz="1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97C622"/>
              </a:buClr>
              <a:buSzPts val="1400"/>
              <a:buFont typeface="Arial"/>
              <a:buChar char="-"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zhvillimin e trafikut</a:t>
            </a:r>
            <a:endParaRPr sz="1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/>
          <p:nvPr/>
        </p:nvSpPr>
        <p:spPr>
          <a:xfrm>
            <a:off x="3707904" y="2029594"/>
            <a:ext cx="5436096" cy="1296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0"/>
          <p:cNvSpPr txBox="1">
            <a:spLocks noGrp="1"/>
          </p:cNvSpPr>
          <p:nvPr>
            <p:ph type="body" idx="1"/>
          </p:nvPr>
        </p:nvSpPr>
        <p:spPr>
          <a:xfrm>
            <a:off x="3707904" y="2283718"/>
            <a:ext cx="5544108" cy="1186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>
                <a:solidFill>
                  <a:schemeClr val="lt1"/>
                </a:solidFill>
              </a:rPr>
              <a:t>Smart City dhe Rrjetat VANET</a:t>
            </a:r>
            <a:endParaRPr/>
          </a:p>
          <a:p>
            <a:pPr marL="0" lvl="0" indent="0" algn="l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 txBox="1"/>
          <p:nvPr/>
        </p:nvSpPr>
        <p:spPr>
          <a:xfrm>
            <a:off x="457261" y="159057"/>
            <a:ext cx="642594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Audienca:</a:t>
            </a:r>
            <a:endParaRPr/>
          </a:p>
        </p:txBody>
      </p:sp>
      <p:sp>
        <p:nvSpPr>
          <p:cNvPr id="210" name="Google Shape;210;p11"/>
          <p:cNvSpPr txBox="1"/>
          <p:nvPr/>
        </p:nvSpPr>
        <p:spPr>
          <a:xfrm>
            <a:off x="433987" y="629161"/>
            <a:ext cx="6405375" cy="571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Studentët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Inxhinierisë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së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Telekomunikacionit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211" name="Google Shape;211;p11"/>
          <p:cNvSpPr txBox="1"/>
          <p:nvPr/>
        </p:nvSpPr>
        <p:spPr>
          <a:xfrm>
            <a:off x="433987" y="1115267"/>
            <a:ext cx="6425940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Qasjet Pedagogjike:</a:t>
            </a:r>
            <a:endParaRPr/>
          </a:p>
        </p:txBody>
      </p:sp>
      <p:sp>
        <p:nvSpPr>
          <p:cNvPr id="212" name="Google Shape;212;p11"/>
          <p:cNvSpPr txBox="1"/>
          <p:nvPr/>
        </p:nvSpPr>
        <p:spPr>
          <a:xfrm>
            <a:off x="433987" y="1820388"/>
            <a:ext cx="6405375" cy="877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Demonstrimi praktik 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“Problem Based Learning”</a:t>
            </a:r>
            <a:endParaRPr/>
          </a:p>
        </p:txBody>
      </p:sp>
      <p:sp>
        <p:nvSpPr>
          <p:cNvPr id="213" name="Google Shape;213;p11"/>
          <p:cNvSpPr txBox="1"/>
          <p:nvPr/>
        </p:nvSpPr>
        <p:spPr>
          <a:xfrm>
            <a:off x="433986" y="3075806"/>
            <a:ext cx="8252753" cy="877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Simulatorët edukativë: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OMNeT ++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Discrete Event Simulator &amp;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SUMO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Simulation of Urban Mobility</a:t>
            </a:r>
            <a:endParaRPr/>
          </a:p>
        </p:txBody>
      </p:sp>
      <p:sp>
        <p:nvSpPr>
          <p:cNvPr id="214" name="Google Shape;214;p11"/>
          <p:cNvSpPr txBox="1"/>
          <p:nvPr/>
        </p:nvSpPr>
        <p:spPr>
          <a:xfrm>
            <a:off x="457261" y="2412205"/>
            <a:ext cx="6425940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Mjetet Teknologjike: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12"/>
          <p:cNvGrpSpPr/>
          <p:nvPr/>
        </p:nvGrpSpPr>
        <p:grpSpPr>
          <a:xfrm>
            <a:off x="3335481" y="444019"/>
            <a:ext cx="5179867" cy="4188191"/>
            <a:chOff x="0" y="511"/>
            <a:chExt cx="5179867" cy="4188191"/>
          </a:xfrm>
        </p:grpSpPr>
        <p:sp>
          <p:nvSpPr>
            <p:cNvPr id="220" name="Google Shape;220;p12"/>
            <p:cNvSpPr/>
            <p:nvPr/>
          </p:nvSpPr>
          <p:spPr>
            <a:xfrm>
              <a:off x="0" y="511"/>
              <a:ext cx="5179867" cy="1196626"/>
            </a:xfrm>
            <a:prstGeom prst="roundRect">
              <a:avLst>
                <a:gd name="adj" fmla="val 10000"/>
              </a:avLst>
            </a:prstGeom>
            <a:solidFill>
              <a:srgbClr val="C5D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361979" y="269752"/>
              <a:ext cx="658144" cy="6581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1382103" y="511"/>
              <a:ext cx="3797764" cy="1196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2"/>
            <p:cNvSpPr txBox="1"/>
            <p:nvPr/>
          </p:nvSpPr>
          <p:spPr>
            <a:xfrm>
              <a:off x="1382103" y="511"/>
              <a:ext cx="3797764" cy="1196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6625" tIns="126625" rIns="126625" bIns="12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Rrjeta të shpërndara, të specializuara për komunikimin midis mjeteve të transportit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0" y="1496293"/>
              <a:ext cx="5179867" cy="1196626"/>
            </a:xfrm>
            <a:prstGeom prst="roundRect">
              <a:avLst>
                <a:gd name="adj" fmla="val 10000"/>
              </a:avLst>
            </a:prstGeom>
            <a:solidFill>
              <a:srgbClr val="8CB3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2"/>
            <p:cNvSpPr/>
            <p:nvPr/>
          </p:nvSpPr>
          <p:spPr>
            <a:xfrm>
              <a:off x="361979" y="1765534"/>
              <a:ext cx="658144" cy="6581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2"/>
            <p:cNvSpPr/>
            <p:nvPr/>
          </p:nvSpPr>
          <p:spPr>
            <a:xfrm>
              <a:off x="1382103" y="1511515"/>
              <a:ext cx="3797764" cy="1196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2"/>
            <p:cNvSpPr txBox="1"/>
            <p:nvPr/>
          </p:nvSpPr>
          <p:spPr>
            <a:xfrm>
              <a:off x="1382103" y="1511515"/>
              <a:ext cx="3797764" cy="1196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6625" tIns="126625" rIns="126625" bIns="12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Aplikimet kryesore: 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menaxhimi i trafikut, siguria në rrugë, shërbimet e emergjencës etj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2"/>
            <p:cNvSpPr/>
            <p:nvPr/>
          </p:nvSpPr>
          <p:spPr>
            <a:xfrm>
              <a:off x="0" y="2992076"/>
              <a:ext cx="5179867" cy="1196626"/>
            </a:xfrm>
            <a:prstGeom prst="roundRect">
              <a:avLst>
                <a:gd name="adj" fmla="val 10000"/>
              </a:avLst>
            </a:prstGeom>
            <a:solidFill>
              <a:srgbClr val="538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2"/>
            <p:cNvSpPr/>
            <p:nvPr/>
          </p:nvSpPr>
          <p:spPr>
            <a:xfrm>
              <a:off x="361979" y="3261317"/>
              <a:ext cx="658144" cy="6581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2"/>
            <p:cNvSpPr/>
            <p:nvPr/>
          </p:nvSpPr>
          <p:spPr>
            <a:xfrm>
              <a:off x="1382103" y="2992076"/>
              <a:ext cx="3797764" cy="1196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2"/>
            <p:cNvSpPr txBox="1"/>
            <p:nvPr/>
          </p:nvSpPr>
          <p:spPr>
            <a:xfrm>
              <a:off x="1382103" y="2992076"/>
              <a:ext cx="3797764" cy="1196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6625" tIns="126625" rIns="126625" bIns="126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Llojet e komunikimit: 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Vehicle to Vehicle (V2V) dhe Vehicle to Infrastructure (V2I)</a:t>
              </a:r>
              <a:endParaRPr/>
            </a:p>
          </p:txBody>
        </p:sp>
      </p:grpSp>
      <p:sp>
        <p:nvSpPr>
          <p:cNvPr id="232" name="Google Shape;232;p12"/>
          <p:cNvSpPr txBox="1"/>
          <p:nvPr/>
        </p:nvSpPr>
        <p:spPr>
          <a:xfrm>
            <a:off x="467544" y="555526"/>
            <a:ext cx="2400300" cy="4189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VANET</a:t>
            </a:r>
            <a:b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(Vehicular Ad Hoc </a:t>
            </a:r>
            <a:b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Networks)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"/>
          <p:cNvSpPr/>
          <p:nvPr/>
        </p:nvSpPr>
        <p:spPr>
          <a:xfrm>
            <a:off x="0" y="0"/>
            <a:ext cx="3923928" cy="1586259"/>
          </a:xfrm>
          <a:prstGeom prst="homePlate">
            <a:avLst>
              <a:gd name="adj" fmla="val 292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3"/>
          <p:cNvSpPr txBox="1">
            <a:spLocks noGrp="1"/>
          </p:cNvSpPr>
          <p:nvPr>
            <p:ph type="body" idx="1"/>
          </p:nvPr>
        </p:nvSpPr>
        <p:spPr>
          <a:xfrm>
            <a:off x="181517" y="111102"/>
            <a:ext cx="3366740" cy="157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>
                <a:solidFill>
                  <a:schemeClr val="lt1"/>
                </a:solidFill>
              </a:rPr>
              <a:t>Demonstrimi Praktik: </a:t>
            </a:r>
            <a:br>
              <a:rPr lang="en-US" sz="2400">
                <a:solidFill>
                  <a:schemeClr val="lt1"/>
                </a:solidFill>
              </a:rPr>
            </a:br>
            <a:r>
              <a:rPr lang="en-US" sz="2400" b="1">
                <a:solidFill>
                  <a:schemeClr val="lt1"/>
                </a:solidFill>
              </a:rPr>
              <a:t>Simulatori SUMO 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239" name="Google Shape;239;p13"/>
          <p:cNvSpPr txBox="1"/>
          <p:nvPr/>
        </p:nvSpPr>
        <p:spPr>
          <a:xfrm>
            <a:off x="4214561" y="1063039"/>
            <a:ext cx="39239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Simulon lëvizjen e makinave në realitet, duke u fokusuar në parametrat e rrugës, trafikut etj. </a:t>
            </a:r>
            <a:endParaRPr sz="1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4572000" y="2615610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292080" y="3470573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6458790" y="3330430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8133440" y="3687450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7700401" y="2211821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5442790" y="1560865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217" y="1711575"/>
            <a:ext cx="6777894" cy="313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"/>
          <p:cNvSpPr/>
          <p:nvPr/>
        </p:nvSpPr>
        <p:spPr>
          <a:xfrm>
            <a:off x="0" y="1"/>
            <a:ext cx="3923928" cy="1059582"/>
          </a:xfrm>
          <a:prstGeom prst="homePlate">
            <a:avLst>
              <a:gd name="adj" fmla="val 292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 txBox="1">
            <a:spLocks noGrp="1"/>
          </p:cNvSpPr>
          <p:nvPr>
            <p:ph type="body" idx="1"/>
          </p:nvPr>
        </p:nvSpPr>
        <p:spPr>
          <a:xfrm>
            <a:off x="181517" y="111102"/>
            <a:ext cx="3366740" cy="948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>
                <a:solidFill>
                  <a:schemeClr val="lt1"/>
                </a:solidFill>
              </a:rPr>
              <a:t>Demonstrimi Praktik: </a:t>
            </a:r>
            <a:br>
              <a:rPr lang="en-US" sz="2400">
                <a:solidFill>
                  <a:schemeClr val="lt1"/>
                </a:solidFill>
              </a:rPr>
            </a:br>
            <a:r>
              <a:rPr lang="en-US" sz="2400" b="1">
                <a:solidFill>
                  <a:schemeClr val="lt1"/>
                </a:solidFill>
              </a:rPr>
              <a:t>Simulatori OMNeT ++ 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253" name="Google Shape;253;p14"/>
          <p:cNvSpPr txBox="1"/>
          <p:nvPr/>
        </p:nvSpPr>
        <p:spPr>
          <a:xfrm>
            <a:off x="4407862" y="384628"/>
            <a:ext cx="410185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Simulon komunikimin midis mjeteve të transportit me fokus në transmetimin e paketave, protokollet e komunikimit etj. </a:t>
            </a: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4572000" y="2615610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292080" y="3470573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6458790" y="3330430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8133440" y="3687450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7700401" y="2211821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4"/>
          <p:cNvSpPr/>
          <p:nvPr/>
        </p:nvSpPr>
        <p:spPr>
          <a:xfrm>
            <a:off x="5442790" y="1560865"/>
            <a:ext cx="301420" cy="301420"/>
          </a:xfrm>
          <a:prstGeom prst="ellipse">
            <a:avLst/>
          </a:prstGeom>
          <a:solidFill>
            <a:schemeClr val="lt1">
              <a:alpha val="7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972" y="1350125"/>
            <a:ext cx="6480720" cy="3653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555" y="339502"/>
            <a:ext cx="4428445" cy="236168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5"/>
          <p:cNvSpPr/>
          <p:nvPr/>
        </p:nvSpPr>
        <p:spPr>
          <a:xfrm>
            <a:off x="1212490" y="1713846"/>
            <a:ext cx="3359510" cy="106893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4572000" y="2019256"/>
            <a:ext cx="610820" cy="30541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5"/>
          <p:cNvPicPr preferRelativeResize="0"/>
          <p:nvPr/>
        </p:nvPicPr>
        <p:blipFill rotWithShape="1">
          <a:blip r:embed="rId4">
            <a:alphaModFix/>
          </a:blip>
          <a:srcRect t="10492" r="29564" b="-4912"/>
          <a:stretch/>
        </p:blipFill>
        <p:spPr>
          <a:xfrm>
            <a:off x="5222196" y="1391791"/>
            <a:ext cx="3597789" cy="1374344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9" name="Google Shape;269;p15"/>
          <p:cNvSpPr txBox="1"/>
          <p:nvPr/>
        </p:nvSpPr>
        <p:spPr>
          <a:xfrm>
            <a:off x="5508104" y="2859782"/>
            <a:ext cx="31585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Protokollet e Komunikimit:</a:t>
            </a:r>
            <a:b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IEEE 802.11p </a:t>
            </a: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dhe </a:t>
            </a:r>
            <a:r>
              <a:rPr lang="en-US"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IEEE 1609.4</a:t>
            </a:r>
            <a:endParaRPr/>
          </a:p>
        </p:txBody>
      </p:sp>
      <p:sp>
        <p:nvSpPr>
          <p:cNvPr id="270" name="Google Shape;270;p15"/>
          <p:cNvSpPr txBox="1"/>
          <p:nvPr/>
        </p:nvSpPr>
        <p:spPr>
          <a:xfrm>
            <a:off x="467544" y="4053620"/>
            <a:ext cx="8208912" cy="775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Protokollet e Komunikimit në simulatorin OMNeT ++  </a:t>
            </a:r>
            <a:endParaRPr sz="3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d9ca5553cd_0_1"/>
          <p:cNvSpPr txBox="1">
            <a:spLocks noGrp="1"/>
          </p:cNvSpPr>
          <p:nvPr>
            <p:ph type="body" idx="1"/>
          </p:nvPr>
        </p:nvSpPr>
        <p:spPr>
          <a:xfrm>
            <a:off x="3510725" y="354773"/>
            <a:ext cx="54360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accent1"/>
                </a:solidFill>
              </a:rPr>
              <a:t>Smart City: Një qasje multidisiplinare</a:t>
            </a:r>
            <a:endParaRPr sz="2100" b="1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accent1"/>
                </a:solidFill>
              </a:rPr>
              <a:t>Siguria Publike dhe Përfshirja Qytetare</a:t>
            </a:r>
            <a:endParaRPr sz="2100" b="1">
              <a:solidFill>
                <a:schemeClr val="accent1"/>
              </a:solidFill>
            </a:endParaRPr>
          </a:p>
        </p:txBody>
      </p:sp>
      <p:sp>
        <p:nvSpPr>
          <p:cNvPr id="277" name="Google Shape;277;g3d9ca5553cd_0_1"/>
          <p:cNvSpPr txBox="1">
            <a:spLocks noGrp="1"/>
          </p:cNvSpPr>
          <p:nvPr>
            <p:ph type="body" idx="2"/>
          </p:nvPr>
        </p:nvSpPr>
        <p:spPr>
          <a:xfrm>
            <a:off x="3707900" y="1156869"/>
            <a:ext cx="5436000" cy="38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1800" b="1"/>
              <a:t>Lektorë të ftuar: </a:t>
            </a:r>
            <a:endParaRPr sz="1800" b="1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1800"/>
              <a:t>Z. Ardian Çipa</a:t>
            </a:r>
            <a:endParaRPr sz="180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1800"/>
              <a:t>Akademia e Sigurisë</a:t>
            </a:r>
            <a:endParaRPr sz="180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1800"/>
              <a:t>Znj. Romina Liçaj</a:t>
            </a:r>
            <a:endParaRPr sz="1800"/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1800"/>
              <a:t>Fakulteti i Shkencave Sociale, Universiteti i Tiranës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d9ca5553cd_0_7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638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638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1155CC"/>
                </a:solidFill>
              </a:rPr>
              <a:t>Lektorë të ftuar: 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1155CC"/>
                </a:solidFill>
              </a:rPr>
              <a:t>Z. Ardian Çipa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1155CC"/>
                </a:solidFill>
              </a:rPr>
              <a:t>Akademia e Sigurisë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1155CC"/>
                </a:solidFill>
              </a:rPr>
              <a:t>Znj. Romina Liçaj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1155CC"/>
                </a:solidFill>
              </a:rPr>
              <a:t>Fakulteti i Shkencave Sociale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38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3d9ca5553cd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4250" y="36150"/>
            <a:ext cx="5459750" cy="507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"/>
          <p:cNvSpPr/>
          <p:nvPr/>
        </p:nvSpPr>
        <p:spPr>
          <a:xfrm>
            <a:off x="3491880" y="2029594"/>
            <a:ext cx="5652120" cy="1296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6"/>
          <p:cNvSpPr txBox="1">
            <a:spLocks noGrp="1"/>
          </p:cNvSpPr>
          <p:nvPr>
            <p:ph type="body" idx="1"/>
          </p:nvPr>
        </p:nvSpPr>
        <p:spPr>
          <a:xfrm>
            <a:off x="3523785" y="2156005"/>
            <a:ext cx="5544108" cy="1186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>
                <a:solidFill>
                  <a:schemeClr val="lt1"/>
                </a:solidFill>
              </a:rPr>
              <a:t>Smart City dhe Siguria në Shqipëri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"/>
          <p:cNvSpPr txBox="1"/>
          <p:nvPr/>
        </p:nvSpPr>
        <p:spPr>
          <a:xfrm>
            <a:off x="426368" y="267494"/>
            <a:ext cx="829126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dhe siguria publike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5" name="Google Shape;295;p20"/>
          <p:cNvGrpSpPr/>
          <p:nvPr/>
        </p:nvGrpSpPr>
        <p:grpSpPr>
          <a:xfrm>
            <a:off x="467544" y="1059582"/>
            <a:ext cx="8424935" cy="3815827"/>
            <a:chOff x="0" y="0"/>
            <a:chExt cx="8424935" cy="3815827"/>
          </a:xfrm>
        </p:grpSpPr>
        <p:sp>
          <p:nvSpPr>
            <p:cNvPr id="296" name="Google Shape;296;p20"/>
            <p:cNvSpPr/>
            <p:nvPr/>
          </p:nvSpPr>
          <p:spPr>
            <a:xfrm>
              <a:off x="0" y="0"/>
              <a:ext cx="1207540" cy="120754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7" name="Google Shape;297;p20"/>
            <p:cNvSpPr/>
            <p:nvPr/>
          </p:nvSpPr>
          <p:spPr>
            <a:xfrm>
              <a:off x="1387540" y="0"/>
              <a:ext cx="7037395" cy="289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8" name="Google Shape;298;p20"/>
            <p:cNvSpPr txBox="1"/>
            <p:nvPr/>
          </p:nvSpPr>
          <p:spPr>
            <a:xfrm>
              <a:off x="1387540" y="0"/>
              <a:ext cx="7037395" cy="289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20300" bIns="20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3760"/>
                  </a:solidFill>
                  <a:latin typeface="Arial"/>
                  <a:ea typeface="Arial"/>
                  <a:cs typeface="Arial"/>
                  <a:sym typeface="Arial"/>
                </a:rPr>
                <a:t>Monitorimi në kohë reale</a:t>
              </a:r>
              <a:endParaRPr sz="1800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0"/>
            <p:cNvSpPr/>
            <p:nvPr/>
          </p:nvSpPr>
          <p:spPr>
            <a:xfrm>
              <a:off x="1387540" y="289141"/>
              <a:ext cx="7037395" cy="918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0" name="Google Shape;300;p20"/>
            <p:cNvSpPr txBox="1"/>
            <p:nvPr/>
          </p:nvSpPr>
          <p:spPr>
            <a:xfrm>
              <a:off x="1387540" y="289141"/>
              <a:ext cx="7037395" cy="918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15225" bIns="152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Kamerat inteligjente dhe sensorët ndihmojnë në identifikimin dhe parandalimin e situatave të rrezikshme në kohë reale.</a:t>
              </a:r>
              <a:endParaRPr sz="1800"/>
            </a:p>
          </p:txBody>
        </p:sp>
        <p:sp>
          <p:nvSpPr>
            <p:cNvPr id="301" name="Google Shape;301;p20"/>
            <p:cNvSpPr/>
            <p:nvPr/>
          </p:nvSpPr>
          <p:spPr>
            <a:xfrm>
              <a:off x="0" y="1304143"/>
              <a:ext cx="1207540" cy="120754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2" name="Google Shape;302;p20"/>
            <p:cNvSpPr/>
            <p:nvPr/>
          </p:nvSpPr>
          <p:spPr>
            <a:xfrm>
              <a:off x="1387540" y="1304143"/>
              <a:ext cx="7037395" cy="289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3" name="Google Shape;303;p20"/>
            <p:cNvSpPr txBox="1"/>
            <p:nvPr/>
          </p:nvSpPr>
          <p:spPr>
            <a:xfrm>
              <a:off x="1387540" y="1304143"/>
              <a:ext cx="7037395" cy="289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20300" bIns="20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3760"/>
                  </a:solidFill>
                  <a:latin typeface="Arial"/>
                  <a:ea typeface="Arial"/>
                  <a:cs typeface="Arial"/>
                  <a:sym typeface="Arial"/>
                </a:rPr>
                <a:t>Bashkëpunimi i institucioneve</a:t>
              </a:r>
              <a:endParaRPr sz="1800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0"/>
            <p:cNvSpPr/>
            <p:nvPr/>
          </p:nvSpPr>
          <p:spPr>
            <a:xfrm>
              <a:off x="1387540" y="1593285"/>
              <a:ext cx="7037395" cy="918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5" name="Google Shape;305;p20"/>
            <p:cNvSpPr txBox="1"/>
            <p:nvPr/>
          </p:nvSpPr>
          <p:spPr>
            <a:xfrm>
              <a:off x="1387540" y="1593285"/>
              <a:ext cx="7037395" cy="918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15225" bIns="152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Informacioni koordinon policinë, zjarrfikësit dhe shërbimet mjekësore për reagim më të shpejtë dhe efikas.</a:t>
              </a:r>
              <a:endParaRPr sz="1800"/>
            </a:p>
          </p:txBody>
        </p:sp>
        <p:sp>
          <p:nvSpPr>
            <p:cNvPr id="306" name="Google Shape;306;p20"/>
            <p:cNvSpPr/>
            <p:nvPr/>
          </p:nvSpPr>
          <p:spPr>
            <a:xfrm>
              <a:off x="0" y="2608287"/>
              <a:ext cx="1207540" cy="120754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7" name="Google Shape;307;p20"/>
            <p:cNvSpPr/>
            <p:nvPr/>
          </p:nvSpPr>
          <p:spPr>
            <a:xfrm>
              <a:off x="1387540" y="2608287"/>
              <a:ext cx="7037395" cy="289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8" name="Google Shape;308;p20"/>
            <p:cNvSpPr txBox="1"/>
            <p:nvPr/>
          </p:nvSpPr>
          <p:spPr>
            <a:xfrm>
              <a:off x="1387540" y="2608287"/>
              <a:ext cx="7037395" cy="289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20300" bIns="20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3760"/>
                  </a:solidFill>
                  <a:latin typeface="Arial"/>
                  <a:ea typeface="Arial"/>
                  <a:cs typeface="Arial"/>
                  <a:sym typeface="Arial"/>
                </a:rPr>
                <a:t>Rritja e besimit publik</a:t>
              </a:r>
              <a:endParaRPr sz="1800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0"/>
            <p:cNvSpPr/>
            <p:nvPr/>
          </p:nvSpPr>
          <p:spPr>
            <a:xfrm>
              <a:off x="1387540" y="2897429"/>
              <a:ext cx="7037395" cy="918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0" name="Google Shape;310;p20"/>
            <p:cNvSpPr txBox="1"/>
            <p:nvPr/>
          </p:nvSpPr>
          <p:spPr>
            <a:xfrm>
              <a:off x="1387540" y="2897429"/>
              <a:ext cx="7037395" cy="918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15225" bIns="152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Smart City përmirëson sigurinë urbane dhe ndihmon në forcimin e besimit te qytetarët ndaj institucioneve publike.</a:t>
              </a:r>
              <a:endParaRPr sz="18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"/>
          <p:cNvSpPr txBox="1"/>
          <p:nvPr/>
        </p:nvSpPr>
        <p:spPr>
          <a:xfrm>
            <a:off x="426368" y="267494"/>
            <a:ext cx="829126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Impaktet pozitive të Smart City në Shqipëri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21" descr="Rrjeti i qytetit të Shangait."/>
          <p:cNvPicPr preferRelativeResize="0"/>
          <p:nvPr/>
        </p:nvPicPr>
        <p:blipFill rotWithShape="1">
          <a:blip r:embed="rId3">
            <a:alphaModFix/>
          </a:blip>
          <a:srcRect r="16977" b="-2"/>
          <a:stretch/>
        </p:blipFill>
        <p:spPr>
          <a:xfrm>
            <a:off x="179512" y="1275606"/>
            <a:ext cx="3816424" cy="306843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1"/>
          <p:cNvSpPr txBox="1"/>
          <p:nvPr/>
        </p:nvSpPr>
        <p:spPr>
          <a:xfrm>
            <a:off x="4337152" y="757591"/>
            <a:ext cx="4896600" cy="4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760"/>
              </a:buClr>
              <a:buSzPct val="45517"/>
              <a:buFont typeface="Arial"/>
              <a:buNone/>
            </a:pPr>
            <a:r>
              <a:rPr lang="en-US" sz="2636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Përmirësimi i sigurisë urbane</a:t>
            </a:r>
            <a:endParaRPr sz="2636"/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ct val="45517"/>
              <a:buFont typeface="Arial"/>
              <a:buNone/>
            </a:pPr>
            <a: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 City përmirëson kontrollin dhe parandalimin e krimit përmes </a:t>
            </a:r>
            <a:b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monitorimit dhe analizës së vazhdueshme të të dhënave.</a:t>
            </a:r>
            <a:endParaRPr sz="2636"/>
          </a:p>
          <a:p>
            <a:pPr marL="0" marR="0" lvl="0" indent="0" algn="l" rtl="0">
              <a:spcBef>
                <a:spcPts val="3100"/>
              </a:spcBef>
              <a:spcAft>
                <a:spcPts val="0"/>
              </a:spcAft>
              <a:buClr>
                <a:srgbClr val="003760"/>
              </a:buClr>
              <a:buSzPct val="45517"/>
              <a:buFont typeface="Arial"/>
              <a:buNone/>
            </a:pPr>
            <a:r>
              <a:rPr lang="en-US" sz="2636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Rritja e efikasitetit institucional</a:t>
            </a:r>
            <a:endParaRPr sz="2636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ct val="45517"/>
              <a:buFont typeface="Arial"/>
              <a:buNone/>
            </a:pPr>
            <a: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Vendimmarrja e bazuar në të dhëna reale ndihmon në planifikimin </a:t>
            </a:r>
            <a:b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dhe përdorimin racional të burimeve publike.</a:t>
            </a:r>
            <a:endParaRPr sz="2636"/>
          </a:p>
          <a:p>
            <a:pPr marL="0" marR="0" lvl="0" indent="0" algn="l" rtl="0">
              <a:spcBef>
                <a:spcPts val="3100"/>
              </a:spcBef>
              <a:spcAft>
                <a:spcPts val="0"/>
              </a:spcAft>
              <a:buClr>
                <a:srgbClr val="003760"/>
              </a:buClr>
              <a:buSzPct val="45517"/>
              <a:buFont typeface="Arial"/>
              <a:buNone/>
            </a:pPr>
            <a:r>
              <a:rPr lang="en-US" sz="2636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Transparenca dhe besimi qytetar</a:t>
            </a:r>
            <a:endParaRPr sz="2636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ct val="45517"/>
              <a:buFont typeface="Arial"/>
              <a:buNone/>
            </a:pPr>
            <a: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Teknologjia rrit besimin qytetar dhe bashkëpunimin me institucionet </a:t>
            </a:r>
            <a:b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3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për sigurinë dhe mirëqenien.</a:t>
            </a:r>
            <a:endParaRPr sz="2636"/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ct val="85714"/>
              <a:buFont typeface="Arial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2"/>
          <p:cNvSpPr txBox="1"/>
          <p:nvPr/>
        </p:nvSpPr>
        <p:spPr>
          <a:xfrm>
            <a:off x="179512" y="296150"/>
            <a:ext cx="5329916" cy="45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Sfida dhe rreziqe në implementim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22" descr="Pamje ajrore e horizontit të qytetit"/>
          <p:cNvPicPr preferRelativeResize="0"/>
          <p:nvPr/>
        </p:nvPicPr>
        <p:blipFill rotWithShape="1">
          <a:blip r:embed="rId3">
            <a:alphaModFix/>
          </a:blip>
          <a:srcRect l="27022" r="27794" b="1"/>
          <a:stretch/>
        </p:blipFill>
        <p:spPr>
          <a:xfrm>
            <a:off x="5780583" y="220001"/>
            <a:ext cx="3183905" cy="470349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2"/>
          <p:cNvSpPr txBox="1"/>
          <p:nvPr/>
        </p:nvSpPr>
        <p:spPr>
          <a:xfrm>
            <a:off x="183050" y="915575"/>
            <a:ext cx="53970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6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Privatësia e të dhënave</a:t>
            </a:r>
            <a:endParaRPr sz="1600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Sigurimi i privatësisë kërkon kuadër ligjor të fortë dhe transparencë në mbledhjen dhe përpunimin e të dhënave personale.</a:t>
            </a:r>
            <a:endParaRPr sz="16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6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Kostoja financiare</a:t>
            </a:r>
            <a:endParaRPr sz="1600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Implementimi kërkon investime të mëdha në teknologji, infrastrukturë dhe trajnime, sidomos për vendet në zhvillim si Shqipëria.</a:t>
            </a:r>
            <a:endParaRPr sz="16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6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Mungesa e ekspertizës teknike</a:t>
            </a:r>
            <a:endParaRPr sz="1600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Mungesa e ekspertizës mund të pengojë zbatimin e projekteve, duke bërë edukimin dhe trajnimin thelbësor për suksesin.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"/>
          <p:cNvSpPr txBox="1"/>
          <p:nvPr/>
        </p:nvSpPr>
        <p:spPr>
          <a:xfrm>
            <a:off x="426368" y="267494"/>
            <a:ext cx="8291264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Përfundime dhe perspektiva për të ardhmen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23" descr="Qyteti inteligjent dhe rrjeti i komunikimit me valë"/>
          <p:cNvPicPr preferRelativeResize="0"/>
          <p:nvPr/>
        </p:nvPicPr>
        <p:blipFill rotWithShape="1">
          <a:blip r:embed="rId3">
            <a:alphaModFix/>
          </a:blip>
          <a:srcRect l="4956" r="12332" b="-1"/>
          <a:stretch/>
        </p:blipFill>
        <p:spPr>
          <a:xfrm>
            <a:off x="332166" y="1203598"/>
            <a:ext cx="4133586" cy="332343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3"/>
          <p:cNvSpPr txBox="1"/>
          <p:nvPr/>
        </p:nvSpPr>
        <p:spPr>
          <a:xfrm>
            <a:off x="4644008" y="924725"/>
            <a:ext cx="4392488" cy="4095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Përmirësimi i sigurisë urbane</a:t>
            </a:r>
            <a:endParaRPr/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Sistemet inteligjente ndihmojnë në parandalimin e krimit dhe reagimin më të shpejtë ndaj emergjencave në qytete.</a:t>
            </a:r>
            <a:endParaRPr/>
          </a:p>
          <a:p>
            <a:pPr marL="0" marR="0" lvl="0" indent="0" algn="l" rtl="0">
              <a:spcBef>
                <a:spcPts val="310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Planifikimi dhe mbrojtja e privatësisë</a:t>
            </a:r>
            <a:endParaRPr sz="1200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Suksesi i Smart City kërkon planifikim të kujdesshëm, kuadër ligjor dhe mbrojtje të privatësisë së qytetarëve.</a:t>
            </a:r>
            <a:endParaRPr/>
          </a:p>
          <a:p>
            <a:pPr marL="0" marR="0" lvl="0" indent="0" algn="l" rtl="0">
              <a:spcBef>
                <a:spcPts val="310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Roli i qytetarëve dhe e ardhmja digjitale</a:t>
            </a:r>
            <a:endParaRPr sz="1200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Qytetarët dhe nxënësit luajnë rol të rëndësishëm në zhvillimin e Smart City dhe të ardhmen digjitale.</a:t>
            </a:r>
            <a:endParaRPr/>
          </a:p>
          <a:p>
            <a:pPr marL="0" marR="0" lvl="0" indent="0" algn="l" rtl="0">
              <a:spcBef>
                <a:spcPts val="3100"/>
              </a:spcBef>
              <a:spcAft>
                <a:spcPts val="0"/>
              </a:spcAft>
              <a:buClr>
                <a:srgbClr val="00376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03760"/>
                </a:solidFill>
                <a:latin typeface="Arial"/>
                <a:ea typeface="Arial"/>
                <a:cs typeface="Arial"/>
                <a:sym typeface="Arial"/>
              </a:rPr>
              <a:t>Vizioni për një shoqëri të qëndrueshme</a:t>
            </a:r>
            <a:endParaRPr sz="1200" b="1">
              <a:solidFill>
                <a:srgbClr val="0037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 City është një vizion për një shoqëri më të sigurtë, më të zgjuar dhe më të qëndrueshme për të ardhmen.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4"/>
          <p:cNvSpPr/>
          <p:nvPr/>
        </p:nvSpPr>
        <p:spPr>
          <a:xfrm>
            <a:off x="3491880" y="2029594"/>
            <a:ext cx="5652120" cy="1296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4"/>
          <p:cNvSpPr txBox="1">
            <a:spLocks noGrp="1"/>
          </p:cNvSpPr>
          <p:nvPr>
            <p:ph type="body" idx="1"/>
          </p:nvPr>
        </p:nvSpPr>
        <p:spPr>
          <a:xfrm>
            <a:off x="3523785" y="2156005"/>
            <a:ext cx="5544108" cy="1186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>
                <a:solidFill>
                  <a:schemeClr val="lt1"/>
                </a:solidFill>
              </a:rPr>
              <a:t>Smart City si Sistem Socio-Teknik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6"/>
          <p:cNvSpPr txBox="1"/>
          <p:nvPr/>
        </p:nvSpPr>
        <p:spPr>
          <a:xfrm>
            <a:off x="311700" y="88750"/>
            <a:ext cx="85206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Smart City si sistem socio-teknik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6"/>
          <p:cNvSpPr txBox="1"/>
          <p:nvPr/>
        </p:nvSpPr>
        <p:spPr>
          <a:xfrm>
            <a:off x="0" y="861075"/>
            <a:ext cx="9144000" cy="4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n-US" sz="1700" b="1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Pyetje: </a:t>
            </a:r>
            <a:r>
              <a:rPr lang="en-US" sz="1700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Si mendoni, kush ka më shumë ndikim në një Smart City: teknologjia apo shoqëria?</a:t>
            </a:r>
            <a:endParaRPr sz="1700">
              <a:solidFill>
                <a:srgbClr val="0000FF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700">
              <a:solidFill>
                <a:srgbClr val="38761D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638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638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n-US" sz="1638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Sipas Albino, Berardi &amp; Dangelico </a:t>
            </a:r>
            <a:endParaRPr sz="163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n-US" sz="1638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(2021), Smart City kuptohet si </a:t>
            </a:r>
            <a:endParaRPr sz="163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n-US" sz="1638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integrim i:</a:t>
            </a:r>
            <a:endParaRPr/>
          </a:p>
          <a:p>
            <a:pPr marL="457200" marR="0" lvl="0" indent="-33261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38"/>
              <a:buFont typeface="Arial"/>
              <a:buChar char="-"/>
            </a:pPr>
            <a:r>
              <a:rPr lang="en-US" sz="163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infrastrukturës digjitale</a:t>
            </a:r>
            <a:endParaRPr sz="163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261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8"/>
              <a:buFont typeface="Arial"/>
              <a:buChar char="-"/>
            </a:pPr>
            <a:r>
              <a:rPr lang="en-US" sz="163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institucioneve publike</a:t>
            </a:r>
            <a:endParaRPr sz="163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261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38"/>
              <a:buFont typeface="Arial"/>
              <a:buChar char="-"/>
            </a:pPr>
            <a:r>
              <a:rPr lang="en-US" sz="163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praktikave sociale dhe qytetare</a:t>
            </a:r>
            <a:endParaRPr sz="163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638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endParaRPr sz="1638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n-US" sz="1638" b="1">
                <a:solidFill>
                  <a:schemeClr val="dk1"/>
                </a:solidFill>
              </a:rPr>
              <a:t>Qasja thekson ndërvarësinë </a:t>
            </a:r>
            <a:endParaRPr sz="1638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"/>
              <a:buFont typeface="Arial"/>
              <a:buNone/>
            </a:pPr>
            <a:r>
              <a:rPr lang="en-US" sz="1638" b="1">
                <a:solidFill>
                  <a:schemeClr val="dk1"/>
                </a:solidFill>
              </a:rPr>
              <a:t>mes teknologjisë dhe shoqërisë.</a:t>
            </a:r>
            <a:endParaRPr sz="1638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26" title="unnam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2800" y="1416033"/>
            <a:ext cx="5591201" cy="3727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8" title="unnamed (1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9"/>
          <p:cNvSpPr txBox="1"/>
          <p:nvPr/>
        </p:nvSpPr>
        <p:spPr>
          <a:xfrm>
            <a:off x="311700" y="-150318"/>
            <a:ext cx="8520600" cy="792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1"/>
              </a:buClr>
              <a:buSzPts val="1148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Përfshirja sociale dhe pabarazitë digjitale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9"/>
          <p:cNvSpPr txBox="1"/>
          <p:nvPr/>
        </p:nvSpPr>
        <p:spPr>
          <a:xfrm>
            <a:off x="107504" y="641769"/>
            <a:ext cx="9036496" cy="4501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Pyetje: </a:t>
            </a:r>
            <a:r>
              <a:rPr lang="en-US" sz="1400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 mendoni se të gjithë qytetarët kanë mundësi të barabarta për të përfituar nga teknologjitë e reja? Çfarë ndodh me ata që nuk kanë akses në internet apo aftësi digjitale?</a:t>
            </a:r>
            <a:endParaRPr>
              <a:solidFill>
                <a:srgbClr val="0000FF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29" title="unname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19800"/>
            <a:ext cx="9144000" cy="372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"/>
          <p:cNvSpPr txBox="1"/>
          <p:nvPr/>
        </p:nvSpPr>
        <p:spPr>
          <a:xfrm>
            <a:off x="18400" y="0"/>
            <a:ext cx="8520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Perspektivë kritike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0"/>
          <p:cNvSpPr txBox="1"/>
          <p:nvPr/>
        </p:nvSpPr>
        <p:spPr>
          <a:xfrm>
            <a:off x="18389" y="761169"/>
            <a:ext cx="3477300" cy="42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 qasje kryesore: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techno-centric model (efikasitet, kontroll)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human-centric model (etikë, përfshirje)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Rreziku: reduktimi i qytetarit në </a:t>
            </a:r>
            <a:b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“data subject”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Roli i shkencave sociale </a:t>
            </a:r>
            <a:b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(UN-Habitat, 2022):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analizë kritike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mbrojtje e të drejtave digjitale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orientim etik i politikave publike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Brainstorming:</a:t>
            </a:r>
            <a: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Imagjinoni një smart city ideal –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çfarë elementësh duhet të ketë që të jetë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“human-centric” dhe jo thjesht </a:t>
            </a:r>
            <a:b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“techno-centric”?</a:t>
            </a:r>
            <a:endParaRPr/>
          </a:p>
        </p:txBody>
      </p:sp>
      <p:pic>
        <p:nvPicPr>
          <p:cNvPr id="363" name="Google Shape;363;p30" title="IMG_075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3547" y="821870"/>
            <a:ext cx="5201838" cy="414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d9ca5553cd_0_234"/>
          <p:cNvSpPr txBox="1"/>
          <p:nvPr/>
        </p:nvSpPr>
        <p:spPr>
          <a:xfrm>
            <a:off x="426368" y="123478"/>
            <a:ext cx="829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Përshtypjet e studentëve pas procesit të shkembimit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g3d9ca5553cd_0_2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560" y="749853"/>
            <a:ext cx="3744416" cy="3836191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0" name="Google Shape;370;g3d9ca5553cd_0_2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8026" y="743248"/>
            <a:ext cx="3572426" cy="384279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1" name="Google Shape;371;g3d9ca5553cd_0_234"/>
          <p:cNvSpPr txBox="1"/>
          <p:nvPr/>
        </p:nvSpPr>
        <p:spPr>
          <a:xfrm>
            <a:off x="1043608" y="4600086"/>
            <a:ext cx="6840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Pyetësor i shkurtër i shpërndarë menjëherë pas procesit</a:t>
            </a:r>
            <a:endParaRPr sz="1400" b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d9ca5553cd_0_302"/>
          <p:cNvSpPr txBox="1"/>
          <p:nvPr/>
        </p:nvSpPr>
        <p:spPr>
          <a:xfrm>
            <a:off x="426368" y="289198"/>
            <a:ext cx="8291400" cy="481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Përshtypjet</a:t>
            </a:r>
            <a:r>
              <a:rPr lang="en-US" sz="2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b="1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studentëve</a:t>
            </a:r>
            <a:r>
              <a:rPr lang="en-US" sz="2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pas </a:t>
            </a:r>
            <a:r>
              <a:rPr lang="en-US" sz="2400" b="1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procesit</a:t>
            </a:r>
            <a:r>
              <a:rPr lang="en-US" sz="2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të</a:t>
            </a:r>
            <a:r>
              <a:rPr lang="en-US" sz="2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4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ri</a:t>
            </a:r>
            <a:endParaRPr sz="2400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g3d9ca5553cd_0_302"/>
          <p:cNvSpPr txBox="1"/>
          <p:nvPr/>
        </p:nvSpPr>
        <p:spPr>
          <a:xfrm>
            <a:off x="426368" y="770562"/>
            <a:ext cx="79620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>
                <a:solidFill>
                  <a:schemeClr val="dk1"/>
                </a:solidFill>
                <a:sym typeface="Arial"/>
              </a:rPr>
              <a:t>Studentët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u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shprehën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pozitivisht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mbi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metodën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inovative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mësimdhënies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, 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cila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i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br>
              <a:rPr lang="en-US" sz="1600" dirty="0">
                <a:solidFill>
                  <a:schemeClr val="dk1"/>
                </a:solidFill>
                <a:sym typeface="Arial"/>
              </a:rPr>
            </a:br>
            <a:r>
              <a:rPr lang="en-US" sz="1600" dirty="0" err="1">
                <a:solidFill>
                  <a:schemeClr val="dk1"/>
                </a:solidFill>
                <a:sym typeface="Arial"/>
              </a:rPr>
              <a:t>ndihmoi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ne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kuptimin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koncepteve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dhe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përmirësimin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lidhjes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teori-praktikë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.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 smtClean="0">
                <a:solidFill>
                  <a:schemeClr val="dk1"/>
                </a:solidFill>
                <a:sym typeface="Arial"/>
              </a:rPr>
              <a:t>Aftësitë</a:t>
            </a:r>
            <a:r>
              <a:rPr lang="en-US" sz="1600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fituara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pas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procesit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shkëmbimit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ishin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njohja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mirë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teknologjive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br>
              <a:rPr lang="en-US" sz="1600" dirty="0">
                <a:solidFill>
                  <a:schemeClr val="dk1"/>
                </a:solidFill>
                <a:sym typeface="Arial"/>
              </a:rPr>
            </a:br>
            <a:r>
              <a:rPr lang="en-US" sz="1600" dirty="0" err="1">
                <a:solidFill>
                  <a:schemeClr val="dk1"/>
                </a:solidFill>
                <a:sym typeface="Arial"/>
              </a:rPr>
              <a:t>aktuale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sym typeface="Arial"/>
              </a:rPr>
              <a:t>industrise</a:t>
            </a:r>
            <a:r>
              <a:rPr lang="en-US" sz="1600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dhe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aplikimi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i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njohurive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teorike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në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praktikë</a:t>
            </a:r>
            <a:r>
              <a:rPr lang="en-US" sz="1600" dirty="0" smtClean="0">
                <a:solidFill>
                  <a:schemeClr val="dk1"/>
                </a:solidFill>
                <a:sym typeface="Arial"/>
              </a:rPr>
              <a:t>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dirty="0" smtClean="0">
                <a:solidFill>
                  <a:schemeClr val="dk1"/>
                </a:solidFill>
              </a:rPr>
              <a:t>Diskutimi i tematikave jo ngushtesisht inxhinierike por me diapazon me te gjere si siguria apo pjesa sociologjike duket se solli nje </a:t>
            </a:r>
            <a:endParaRPr lang="en-US" sz="1600" dirty="0" smtClean="0">
              <a:solidFill>
                <a:schemeClr val="dk1"/>
              </a:solidFill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 smtClean="0">
                <a:solidFill>
                  <a:schemeClr val="dk1"/>
                </a:solidFill>
                <a:sym typeface="Arial"/>
              </a:rPr>
              <a:t>Studentët</a:t>
            </a:r>
            <a:r>
              <a:rPr lang="en-US" sz="1600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preferojnë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përdorimin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shpeshtë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metodave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inovative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por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br>
              <a:rPr lang="en-US" sz="1600" dirty="0">
                <a:solidFill>
                  <a:schemeClr val="dk1"/>
                </a:solidFill>
                <a:sym typeface="Arial"/>
              </a:rPr>
            </a:br>
            <a:r>
              <a:rPr lang="en-US" sz="1600" dirty="0" err="1">
                <a:solidFill>
                  <a:schemeClr val="dk1"/>
                </a:solidFill>
                <a:sym typeface="Arial"/>
              </a:rPr>
              <a:t>gjithmonë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integruara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me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metodat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tradicionale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cilat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janë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efektive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në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shpjegimin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600" dirty="0" err="1">
                <a:solidFill>
                  <a:schemeClr val="dk1"/>
                </a:solidFill>
                <a:sym typeface="Arial"/>
              </a:rPr>
              <a:t>teorik</a:t>
            </a:r>
            <a:r>
              <a:rPr lang="en-US" sz="1600" dirty="0">
                <a:solidFill>
                  <a:schemeClr val="dk1"/>
                </a:solidFill>
                <a:sym typeface="Arial"/>
              </a:rPr>
              <a:t>. </a:t>
            </a:r>
            <a:endParaRPr lang="en-US" sz="1600" dirty="0" smtClean="0">
              <a:solidFill>
                <a:schemeClr val="dk1"/>
              </a:solidFill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dirty="0" smtClean="0">
                <a:solidFill>
                  <a:schemeClr val="dk1"/>
                </a:solidFill>
                <a:sym typeface="Arial"/>
              </a:rPr>
              <a:t>Studentet reflektuan nje shkalle frekuentimi dhe interesi me te larte ne zyren e administrates se sa ate qe shfaqnin zakonisht ne klase.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lang="en-US" sz="1600" dirty="0" smtClean="0">
              <a:solidFill>
                <a:schemeClr val="dk1"/>
              </a:solidFill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dirty="0" smtClean="0">
                <a:solidFill>
                  <a:schemeClr val="dk1"/>
                </a:solidFill>
              </a:rPr>
              <a:t>Punonjesit nuk paten te njejten qasje pozitive si studentet, as gjate frekuentimit te leksioneve as ne diskutimet permbyllese.</a:t>
            </a:r>
            <a:endParaRPr sz="1600" dirty="0">
              <a:solidFill>
                <a:schemeClr val="dk1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2"/>
          <p:cNvSpPr txBox="1">
            <a:spLocks noGrp="1"/>
          </p:cNvSpPr>
          <p:nvPr>
            <p:ph type="body" idx="1"/>
          </p:nvPr>
        </p:nvSpPr>
        <p:spPr>
          <a:xfrm>
            <a:off x="2519772" y="2116842"/>
            <a:ext cx="4104456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Ju falenderojmë për vëmendjen 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1021</Words>
  <Application>Microsoft Office PowerPoint</Application>
  <PresentationFormat>On-screen Show (16:9)</PresentationFormat>
  <Paragraphs>184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Courier New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Microsoft account</cp:lastModifiedBy>
  <cp:revision>7</cp:revision>
  <dcterms:created xsi:type="dcterms:W3CDTF">2016-12-05T23:26:54Z</dcterms:created>
  <dcterms:modified xsi:type="dcterms:W3CDTF">2026-04-27T21:24:17Z</dcterms:modified>
</cp:coreProperties>
</file>