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88825" cy="6858000"/>
  <p:notesSz cx="6858000" cy="9144000"/>
  <p:embeddedFontLst>
    <p:embeddedFont>
      <p:font typeface="Century Gothic" panose="020B050202020202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39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hrDsYuazeknhKYZuX6H5nSeK/+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2A2A2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2A2A2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2A2A2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2A2A2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2A2A2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9" name="Google Shape;15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1200"/>
              <a:buFont typeface="Century Gothic"/>
              <a:buNone/>
            </a:pPr>
            <a:endParaRPr/>
          </a:p>
        </p:txBody>
      </p:sp>
      <p:sp>
        <p:nvSpPr>
          <p:cNvPr id="171" name="Google Shape;17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1200"/>
              <a:buFont typeface="Century Gothic"/>
              <a:buNone/>
            </a:pPr>
            <a:endParaRPr/>
          </a:p>
        </p:txBody>
      </p:sp>
      <p:sp>
        <p:nvSpPr>
          <p:cNvPr id="177" name="Google Shape;177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2" name="Google Shape;19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2" name="Google Shape;202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3" name="Google Shape;21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d99ffb586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g3d99ffb586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9" name="Google Shape;219;g3d99ffb586f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d99ffb586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g3d99ffb586f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9" name="Google Shape;229;g3d99ffb586f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 descr="Map of World"/>
          <p:cNvSpPr/>
          <p:nvPr/>
        </p:nvSpPr>
        <p:spPr>
          <a:xfrm>
            <a:off x="-4763" y="285750"/>
            <a:ext cx="12190413" cy="6381750"/>
          </a:xfrm>
          <a:custGeom>
            <a:avLst/>
            <a:gdLst/>
            <a:ahLst/>
            <a:cxnLst/>
            <a:rect l="l" t="t" r="r" b="b"/>
            <a:pathLst>
              <a:path w="3839" h="2010" extrusionOk="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>
            <a:gsLst>
              <a:gs pos="0">
                <a:srgbClr val="F2F2F2"/>
              </a:gs>
              <a:gs pos="100000">
                <a:srgbClr val="D8D8D8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" name="Google Shape;17;p15"/>
          <p:cNvSpPr txBox="1"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4400"/>
              <a:buFont typeface="Century Gothic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>
                <a:solidFill>
                  <a:srgbClr val="979797"/>
                </a:solidFill>
              </a:defRPr>
            </a:lvl2pPr>
            <a:lvl3pPr lvl="2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>
                <a:solidFill>
                  <a:srgbClr val="979797"/>
                </a:solidFill>
              </a:defRPr>
            </a:lvl3pPr>
            <a:lvl4pPr lvl="3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>
                <a:solidFill>
                  <a:srgbClr val="979797"/>
                </a:solidFill>
              </a:defRPr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>
                <a:solidFill>
                  <a:srgbClr val="979797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79797"/>
              </a:buClr>
              <a:buSzPts val="1280"/>
              <a:buNone/>
              <a:defRPr>
                <a:solidFill>
                  <a:srgbClr val="979797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79797"/>
              </a:buClr>
              <a:buSzPts val="1280"/>
              <a:buNone/>
              <a:defRPr>
                <a:solidFill>
                  <a:srgbClr val="979797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79797"/>
              </a:buClr>
              <a:buSzPts val="1280"/>
              <a:buNone/>
              <a:defRPr>
                <a:solidFill>
                  <a:srgbClr val="979797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79797"/>
              </a:buClr>
              <a:buSzPts val="1280"/>
              <a:buNone/>
              <a:defRPr>
                <a:solidFill>
                  <a:srgbClr val="97979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>
            <a:gsLst>
              <a:gs pos="0">
                <a:srgbClr val="D8D8D8"/>
              </a:gs>
              <a:gs pos="100000">
                <a:srgbClr val="FFFFFF">
                  <a:alpha val="89019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4000"/>
              <a:buFont typeface="Century Gothic"/>
              <a:buNone/>
              <a:defRPr sz="40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5865814" y="685800"/>
            <a:ext cx="56388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Char char="•"/>
              <a:defRPr sz="2400"/>
            </a:lvl1pPr>
            <a:lvl2pPr marL="914400" lvl="1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2000"/>
            </a:lvl2pPr>
            <a:lvl3pPr marL="1371600" lvl="2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800"/>
            </a:lvl3pPr>
            <a:lvl4pPr marL="1828800" lvl="3" indent="-30988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80"/>
              <a:buChar char="•"/>
              <a:defRPr sz="1600"/>
            </a:lvl4pPr>
            <a:lvl5pPr marL="2286000" lvl="4" indent="-30988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80"/>
              <a:buChar char="•"/>
              <a:defRPr sz="1600"/>
            </a:lvl5pPr>
            <a:lvl6pPr marL="2743200" lvl="5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 sz="1600"/>
            </a:lvl6pPr>
            <a:lvl7pPr marL="3200400" lvl="6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 sz="1600"/>
            </a:lvl7pPr>
            <a:lvl8pPr marL="3657600" lvl="7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 sz="1600"/>
            </a:lvl8pPr>
            <a:lvl9pPr marL="4114800" lvl="8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 sz="16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684213" y="4876800"/>
            <a:ext cx="38862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 sz="180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ftr" idx="11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dt" idx="10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ftr" idx="11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dt" idx="10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sldNum" idx="12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8"/>
          <p:cNvSpPr txBox="1"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4400"/>
              <a:buFont typeface="Century Gothic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97979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97979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97979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979797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79797"/>
              </a:buClr>
              <a:buSzPts val="1120"/>
              <a:buNone/>
              <a:defRPr sz="1400">
                <a:solidFill>
                  <a:srgbClr val="979797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79797"/>
              </a:buClr>
              <a:buSzPts val="1120"/>
              <a:buNone/>
              <a:defRPr sz="1400">
                <a:solidFill>
                  <a:srgbClr val="979797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79797"/>
              </a:buClr>
              <a:buSzPts val="1120"/>
              <a:buNone/>
              <a:defRPr sz="1400">
                <a:solidFill>
                  <a:srgbClr val="979797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79797"/>
              </a:buClr>
              <a:buSzPts val="1120"/>
              <a:buNone/>
              <a:defRPr sz="1400">
                <a:solidFill>
                  <a:srgbClr val="979797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ftr" idx="11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dt" idx="10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sldNum" idx="12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 txBox="1"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ftr" idx="11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dt" idx="10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sldNum" idx="12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0"/>
          <p:cNvSpPr txBox="1"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body" idx="1"/>
          </p:nvPr>
        </p:nvSpPr>
        <p:spPr>
          <a:xfrm>
            <a:off x="1233279" y="1828800"/>
            <a:ext cx="4708734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Char char="•"/>
              <a:defRPr sz="2400"/>
            </a:lvl1pPr>
            <a:lvl2pPr marL="914400" lvl="1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2000"/>
            </a:lvl2pPr>
            <a:lvl3pPr marL="1371600" lvl="2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800"/>
            </a:lvl3pPr>
            <a:lvl4pPr marL="1828800" lvl="3" indent="-30988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80"/>
              <a:buChar char="•"/>
              <a:defRPr sz="1600"/>
            </a:lvl4pPr>
            <a:lvl5pPr marL="2286000" lvl="4" indent="-30988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80"/>
              <a:buChar char="•"/>
              <a:defRPr sz="1600"/>
            </a:lvl5pPr>
            <a:lvl6pPr marL="2743200" lvl="5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 sz="1600"/>
            </a:lvl6pPr>
            <a:lvl7pPr marL="3200400" lvl="6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 sz="1600"/>
            </a:lvl7pPr>
            <a:lvl8pPr marL="3657600" lvl="7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 sz="1600"/>
            </a:lvl8pPr>
            <a:lvl9pPr marL="4114800" lvl="8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 sz="1600"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2"/>
          </p:nvPr>
        </p:nvSpPr>
        <p:spPr>
          <a:xfrm>
            <a:off x="6262479" y="1828800"/>
            <a:ext cx="4708734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Char char="•"/>
              <a:defRPr sz="2400"/>
            </a:lvl1pPr>
            <a:lvl2pPr marL="914400" lvl="1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2000"/>
            </a:lvl2pPr>
            <a:lvl3pPr marL="1371600" lvl="2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800"/>
            </a:lvl3pPr>
            <a:lvl4pPr marL="1828800" lvl="3" indent="-30988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80"/>
              <a:buChar char="•"/>
              <a:defRPr sz="1600"/>
            </a:lvl4pPr>
            <a:lvl5pPr marL="2286000" lvl="4" indent="-30988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80"/>
              <a:buChar char="•"/>
              <a:defRPr sz="1600"/>
            </a:lvl5pPr>
            <a:lvl6pPr marL="2743200" lvl="5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 sz="1600"/>
            </a:lvl6pPr>
            <a:lvl7pPr marL="3200400" lvl="6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 sz="1600"/>
            </a:lvl7pPr>
            <a:lvl8pPr marL="3657600" lvl="7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 sz="1600"/>
            </a:lvl8pPr>
            <a:lvl9pPr marL="4114800" lvl="8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ftr" idx="11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dt" idx="10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sldNum" idx="12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0988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80"/>
              <a:buChar char="•"/>
              <a:defRPr/>
            </a:lvl5pPr>
            <a:lvl6pPr marL="2743200" lvl="5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/>
            </a:lvl6pPr>
            <a:lvl7pPr marL="3200400" lvl="6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/>
            </a:lvl7pPr>
            <a:lvl8pPr marL="3657600" lvl="7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/>
            </a:lvl8pPr>
            <a:lvl9pPr marL="4114800" lvl="8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ftr" idx="11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dt" idx="10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1"/>
          <p:cNvSpPr txBox="1">
            <a:spLocks noGrp="1"/>
          </p:cNvSpPr>
          <p:nvPr>
            <p:ph type="sldNum" idx="12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2"/>
          <p:cNvSpPr txBox="1"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4000"/>
              <a:buFont typeface="Century Gothic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2400" b="0" cap="none">
                <a:solidFill>
                  <a:srgbClr val="2A2A2A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body" idx="2"/>
          </p:nvPr>
        </p:nvSpPr>
        <p:spPr>
          <a:xfrm>
            <a:off x="1217614" y="2743200"/>
            <a:ext cx="4709160" cy="3428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 sz="2000"/>
            </a:lvl1pPr>
            <a:lvl2pPr marL="914400" lvl="1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800"/>
            </a:lvl2pPr>
            <a:lvl3pPr marL="1371600" lvl="2" indent="-30988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80"/>
              <a:buChar char="•"/>
              <a:defRPr sz="1600"/>
            </a:lvl3pPr>
            <a:lvl4pPr marL="1828800" lvl="3" indent="-29972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20"/>
              <a:buChar char="•"/>
              <a:defRPr sz="1400"/>
            </a:lvl4pPr>
            <a:lvl5pPr marL="2286000" lvl="4" indent="-29972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20"/>
              <a:buChar char="•"/>
              <a:defRPr sz="1400"/>
            </a:lvl5pPr>
            <a:lvl6pPr marL="2743200" lvl="5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Char char="•"/>
              <a:defRPr sz="1400"/>
            </a:lvl6pPr>
            <a:lvl7pPr marL="3200400" lvl="6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Char char="•"/>
              <a:defRPr sz="1400"/>
            </a:lvl7pPr>
            <a:lvl8pPr marL="3657600" lvl="7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Char char="•"/>
              <a:defRPr sz="1400"/>
            </a:lvl8pPr>
            <a:lvl9pPr marL="4114800" lvl="8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Char char="•"/>
              <a:defRPr sz="1400"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body" idx="3"/>
          </p:nvPr>
        </p:nvSpPr>
        <p:spPr>
          <a:xfrm>
            <a:off x="6262054" y="1828799"/>
            <a:ext cx="4709160" cy="83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2400" b="0" cap="none">
                <a:solidFill>
                  <a:srgbClr val="2A2A2A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body" idx="4"/>
          </p:nvPr>
        </p:nvSpPr>
        <p:spPr>
          <a:xfrm>
            <a:off x="6262054" y="2743200"/>
            <a:ext cx="4709160" cy="3428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 sz="2000"/>
            </a:lvl1pPr>
            <a:lvl2pPr marL="914400" lvl="1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800"/>
            </a:lvl2pPr>
            <a:lvl3pPr marL="1371600" lvl="2" indent="-30988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80"/>
              <a:buChar char="•"/>
              <a:defRPr sz="1600"/>
            </a:lvl3pPr>
            <a:lvl4pPr marL="1828800" lvl="3" indent="-29972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20"/>
              <a:buChar char="•"/>
              <a:defRPr sz="1400"/>
            </a:lvl4pPr>
            <a:lvl5pPr marL="2286000" lvl="4" indent="-29972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20"/>
              <a:buChar char="•"/>
              <a:defRPr sz="1400"/>
            </a:lvl5pPr>
            <a:lvl6pPr marL="2743200" lvl="5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Char char="•"/>
              <a:defRPr sz="1400"/>
            </a:lvl6pPr>
            <a:lvl7pPr marL="3200400" lvl="6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Char char="•"/>
              <a:defRPr sz="1400"/>
            </a:lvl7pPr>
            <a:lvl8pPr marL="3657600" lvl="7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Char char="•"/>
              <a:defRPr sz="1400"/>
            </a:lvl8pPr>
            <a:lvl9pPr marL="4114800" lvl="8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Char char="•"/>
              <a:defRPr sz="1400"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ftr" idx="11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2"/>
          <p:cNvSpPr txBox="1">
            <a:spLocks noGrp="1"/>
          </p:cNvSpPr>
          <p:nvPr>
            <p:ph type="dt" idx="10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sldNum" idx="12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bg>
      <p:bgPr>
        <a:solidFill>
          <a:schemeClr val="lt1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3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>
            <a:gsLst>
              <a:gs pos="0">
                <a:srgbClr val="D8D8D8"/>
              </a:gs>
              <a:gs pos="100000">
                <a:srgbClr val="FFFFFF">
                  <a:alpha val="89019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6" name="Google Shape;66;p23"/>
          <p:cNvSpPr txBox="1"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4000"/>
              <a:buFont typeface="Century Gothic"/>
              <a:buNone/>
              <a:defRPr sz="40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 descr="An empty placeholder to add an image. Click on the placeholder and select the image that you wish to add"/>
          <p:cNvSpPr>
            <a:spLocks noGrp="1"/>
          </p:cNvSpPr>
          <p:nvPr>
            <p:ph type="pic" idx="2"/>
          </p:nvPr>
        </p:nvSpPr>
        <p:spPr>
          <a:xfrm>
            <a:off x="5865813" y="685800"/>
            <a:ext cx="5638800" cy="5486400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8" name="Google Shape;68;p23"/>
          <p:cNvSpPr txBox="1">
            <a:spLocks noGrp="1"/>
          </p:cNvSpPr>
          <p:nvPr>
            <p:ph type="body" idx="1"/>
          </p:nvPr>
        </p:nvSpPr>
        <p:spPr>
          <a:xfrm>
            <a:off x="684213" y="4876800"/>
            <a:ext cx="38862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 sz="180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3"/>
          <p:cNvSpPr txBox="1">
            <a:spLocks noGrp="1"/>
          </p:cNvSpPr>
          <p:nvPr>
            <p:ph type="ftr" idx="11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dt" idx="10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sldNum" idx="12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4"/>
          <p:cNvSpPr txBox="1">
            <a:spLocks noGrp="1"/>
          </p:cNvSpPr>
          <p:nvPr>
            <p:ph type="body" idx="1"/>
          </p:nvPr>
        </p:nvSpPr>
        <p:spPr>
          <a:xfrm rot="5400000">
            <a:off x="3922714" y="-876300"/>
            <a:ext cx="4343400" cy="97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0988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80"/>
              <a:buChar char="•"/>
              <a:defRPr/>
            </a:lvl5pPr>
            <a:lvl6pPr marL="2743200" lvl="5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/>
            </a:lvl6pPr>
            <a:lvl7pPr marL="3200400" lvl="6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/>
            </a:lvl7pPr>
            <a:lvl8pPr marL="3657600" lvl="7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/>
            </a:lvl8pPr>
            <a:lvl9pPr marL="4114800" lvl="8" indent="-3200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4"/>
          <p:cNvSpPr txBox="1">
            <a:spLocks noGrp="1"/>
          </p:cNvSpPr>
          <p:nvPr>
            <p:ph type="ftr" idx="11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dt" idx="10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sldNum" idx="12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>
            <a:spLocks noGrp="1"/>
          </p:cNvSpPr>
          <p:nvPr>
            <p:ph type="title"/>
          </p:nvPr>
        </p:nvSpPr>
        <p:spPr>
          <a:xfrm rot="5400000">
            <a:off x="7160856" y="2361843"/>
            <a:ext cx="5486400" cy="213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body" idx="1"/>
          </p:nvPr>
        </p:nvSpPr>
        <p:spPr>
          <a:xfrm rot="5400000">
            <a:off x="2182482" y="-279069"/>
            <a:ext cx="5486400" cy="7416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0988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80"/>
              <a:buChar char="•"/>
              <a:defRPr/>
            </a:lvl5pPr>
            <a:lvl6pPr marL="2743200" lvl="5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/>
            </a:lvl6pPr>
            <a:lvl7pPr marL="3200400" lvl="6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/>
            </a:lvl7pPr>
            <a:lvl8pPr marL="3657600" lvl="7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/>
            </a:lvl8pPr>
            <a:lvl9pPr marL="4114800" lvl="8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5"/>
          <p:cNvSpPr txBox="1">
            <a:spLocks noGrp="1"/>
          </p:cNvSpPr>
          <p:nvPr>
            <p:ph type="ftr" idx="11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5"/>
          <p:cNvSpPr txBox="1">
            <a:spLocks noGrp="1"/>
          </p:cNvSpPr>
          <p:nvPr>
            <p:ph type="dt" idx="10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5"/>
          <p:cNvSpPr txBox="1">
            <a:spLocks noGrp="1"/>
          </p:cNvSpPr>
          <p:nvPr>
            <p:ph type="sldNum" idx="12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">
              <a:srgbClr val="F2F2F2"/>
            </a:gs>
            <a:gs pos="28000">
              <a:schemeClr val="lt1"/>
            </a:gs>
            <a:gs pos="48000">
              <a:schemeClr val="lt1"/>
            </a:gs>
            <a:gs pos="100000">
              <a:srgbClr val="D8D8D8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rgbClr val="2A2A2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052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92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004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9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9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98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98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98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ftr" idx="11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dt" idx="10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hyperlink" Target="https://www.google.com/maps/d/viewer?mid=1ZKvfaqfASXAJohud08cnYqKlZhG5e8k&amp;ll=41.32644720000001%2C19.822110700000007&amp;z=15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>
            <a:off x="4455992" y="0"/>
            <a:ext cx="7732833" cy="5155222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32014" y="1702778"/>
            <a:ext cx="7848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Punuan</a:t>
            </a:r>
            <a:r>
              <a:rPr lang="en-GB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GB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Dritan</a:t>
            </a:r>
            <a:r>
              <a:rPr lang="en-GB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Lloçi</a:t>
            </a:r>
            <a:r>
              <a:rPr lang="en-GB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Faton</a:t>
            </a:r>
            <a:r>
              <a:rPr lang="en-GB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Morina</a:t>
            </a:r>
            <a:r>
              <a:rPr lang="en-GB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Fjorentin</a:t>
            </a:r>
            <a:r>
              <a:rPr lang="en-GB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Ismaili</a:t>
            </a:r>
            <a:endParaRPr dirty="0"/>
          </a:p>
          <a:p>
            <a:pPr marL="0" lvl="0" indent="0"/>
            <a:r>
              <a:rPr lang="en-GB" dirty="0" err="1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Udh</a:t>
            </a:r>
            <a:r>
              <a:rPr lang="en-GB" dirty="0" err="1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ë</a:t>
            </a:r>
            <a:r>
              <a:rPr lang="en-GB" dirty="0" err="1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heq</a:t>
            </a:r>
            <a:r>
              <a:rPr lang="en-GB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ë</a:t>
            </a:r>
            <a:r>
              <a:rPr lang="en-GB" dirty="0" err="1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</a:t>
            </a:r>
            <a:r>
              <a:rPr lang="en-GB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GB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</a:t>
            </a:r>
            <a:r>
              <a:rPr lang="en-GB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Asoc</a:t>
            </a:r>
            <a:r>
              <a:rPr lang="en-GB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Dr Valbona </a:t>
            </a:r>
            <a:r>
              <a:rPr lang="en-GB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Sauku</a:t>
            </a:r>
            <a:endParaRPr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-170284" y="37264"/>
            <a:ext cx="690997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3200"/>
            </a:pPr>
            <a:r>
              <a:rPr lang="en-GB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Trashëgimia </a:t>
            </a:r>
            <a:r>
              <a:rPr lang="en-GB" sz="32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Natyrore</a:t>
            </a:r>
            <a:r>
              <a:rPr lang="en-GB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dhe </a:t>
            </a:r>
            <a:r>
              <a:rPr lang="en-GB" sz="32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Kulturore</a:t>
            </a:r>
            <a:r>
              <a:rPr lang="en-GB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Shqipërisë</a:t>
            </a:r>
            <a:br>
              <a:rPr lang="en-GB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GB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në </a:t>
            </a:r>
            <a:r>
              <a:rPr lang="en-GB" sz="32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funksion</a:t>
            </a:r>
            <a:r>
              <a:rPr lang="en-GB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të </a:t>
            </a:r>
            <a:r>
              <a:rPr lang="en-GB" sz="32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të</a:t>
            </a:r>
            <a:r>
              <a:rPr lang="en-GB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32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mësuarit</a:t>
            </a:r>
            <a:r>
              <a:rPr lang="en-GB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32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aktiv</a:t>
            </a:r>
            <a:r>
              <a:rPr lang="en-GB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në </a:t>
            </a:r>
            <a:r>
              <a:rPr lang="en-GB" sz="3200" dirty="0" err="1">
                <a:latin typeface="Times New Roman"/>
                <a:ea typeface="Times New Roman"/>
                <a:cs typeface="Times New Roman"/>
                <a:sym typeface="Times New Roman"/>
              </a:rPr>
              <a:t>klasë</a:t>
            </a:r>
            <a:endParaRPr sz="3200"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9448" y="3213251"/>
            <a:ext cx="5452809" cy="3541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70585" y="3272115"/>
            <a:ext cx="6375447" cy="3488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 txBox="1"/>
          <p:nvPr/>
        </p:nvSpPr>
        <p:spPr>
          <a:xfrm>
            <a:off x="0" y="404664"/>
            <a:ext cx="5158308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Koncepti i prezantimit</a:t>
            </a:r>
            <a:endParaRPr sz="20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Kjo orë mësimore mbështetet në idenë se studenti nuk duhet të jetë vetëm dëgjues, por pjesëmarrës aktiv gjatë gjithë procesit të të nxënit.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Përmes kombinimit të metodave klasike dhe digjitale, studentët angazhohen para, gjatë dhe pas leksionit, duke ndërtuar njohuri përmes diskutimit, bashkëpunimit, zgjidhjes së problemeve dhe reflektimit kritik.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Ky model ore e angazhoi studentin gjatë gjithë procesit mësimor, nga hyrja deri te reflektimi final.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Tema ‘Trashëgimia Natyrore dhe Kulturore e Shqipërisë’ u trajtua përmes një qasjeje gjeografike, ku kombinohen diskutimi, puna në grup, zgjidhja e problemit, përdorimi i hartave dhe mjeteve digjitale. </a:t>
            </a:r>
            <a:endParaRPr sz="20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GB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20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99" name="Google Shape;99;p2"/>
          <p:cNvGrpSpPr/>
          <p:nvPr/>
        </p:nvGrpSpPr>
        <p:grpSpPr>
          <a:xfrm>
            <a:off x="5865814" y="915890"/>
            <a:ext cx="5638800" cy="5026218"/>
            <a:chOff x="0" y="230090"/>
            <a:chExt cx="5638800" cy="5026218"/>
          </a:xfrm>
        </p:grpSpPr>
        <p:sp>
          <p:nvSpPr>
            <p:cNvPr id="100" name="Google Shape;100;p2"/>
            <p:cNvSpPr/>
            <p:nvPr/>
          </p:nvSpPr>
          <p:spPr>
            <a:xfrm>
              <a:off x="0" y="230090"/>
              <a:ext cx="5638800" cy="1191754"/>
            </a:xfrm>
            <a:prstGeom prst="roundRect">
              <a:avLst>
                <a:gd name="adj" fmla="val 16667"/>
              </a:avLst>
            </a:prstGeom>
            <a:solidFill>
              <a:srgbClr val="3EBAD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2"/>
            <p:cNvSpPr txBox="1"/>
            <p:nvPr/>
          </p:nvSpPr>
          <p:spPr>
            <a:xfrm>
              <a:off x="58177" y="288267"/>
              <a:ext cx="5522446" cy="107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114300" rIns="114300" bIns="1143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entury Gothic"/>
                <a:buNone/>
              </a:pPr>
              <a:r>
                <a:rPr lang="en-GB" sz="30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Fusha lëndore: </a:t>
              </a:r>
              <a:r>
                <a:rPr lang="en-GB" sz="30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Gjeografi</a:t>
              </a:r>
              <a:endParaRPr sz="3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0" y="1508245"/>
              <a:ext cx="5638800" cy="1191754"/>
            </a:xfrm>
            <a:prstGeom prst="roundRect">
              <a:avLst>
                <a:gd name="adj" fmla="val 16667"/>
              </a:avLst>
            </a:prstGeom>
            <a:solidFill>
              <a:srgbClr val="3EBAD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2"/>
            <p:cNvSpPr txBox="1"/>
            <p:nvPr/>
          </p:nvSpPr>
          <p:spPr>
            <a:xfrm>
              <a:off x="58177" y="1566422"/>
              <a:ext cx="5522446" cy="107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114300" rIns="114300" bIns="1143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entury Gothic"/>
                <a:buNone/>
              </a:pPr>
              <a:r>
                <a:rPr lang="en-GB" sz="30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Tema: </a:t>
              </a:r>
              <a:r>
                <a:rPr lang="en-GB" sz="30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Trashëgimia Natyrore dhe Kulturore e Shqipërisë</a:t>
              </a:r>
              <a:endParaRPr sz="3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0" y="2786400"/>
              <a:ext cx="5638800" cy="1191754"/>
            </a:xfrm>
            <a:prstGeom prst="roundRect">
              <a:avLst>
                <a:gd name="adj" fmla="val 16667"/>
              </a:avLst>
            </a:prstGeom>
            <a:solidFill>
              <a:srgbClr val="3EBAD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2"/>
            <p:cNvSpPr txBox="1"/>
            <p:nvPr/>
          </p:nvSpPr>
          <p:spPr>
            <a:xfrm>
              <a:off x="58177" y="2844577"/>
              <a:ext cx="5522446" cy="107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114300" rIns="114300" bIns="1143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entury Gothic"/>
                <a:buNone/>
              </a:pPr>
              <a:r>
                <a:rPr lang="en-GB" sz="30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Kohëzgjatja: </a:t>
              </a:r>
              <a:r>
                <a:rPr lang="en-GB" sz="30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50 minuta</a:t>
              </a:r>
              <a:endParaRPr sz="3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0" y="4064554"/>
              <a:ext cx="5638800" cy="1191754"/>
            </a:xfrm>
            <a:prstGeom prst="roundRect">
              <a:avLst>
                <a:gd name="adj" fmla="val 16667"/>
              </a:avLst>
            </a:prstGeom>
            <a:solidFill>
              <a:srgbClr val="3EBAD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2"/>
            <p:cNvSpPr txBox="1"/>
            <p:nvPr/>
          </p:nvSpPr>
          <p:spPr>
            <a:xfrm>
              <a:off x="58177" y="4122731"/>
              <a:ext cx="5522446" cy="107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114300" rIns="114300" bIns="1143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entury Gothic"/>
                <a:buNone/>
              </a:pPr>
              <a:r>
                <a:rPr lang="en-GB" sz="30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Niveli: </a:t>
              </a:r>
              <a:r>
                <a:rPr lang="en-GB" sz="30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Studentë universitarë</a:t>
              </a:r>
              <a:endParaRPr sz="3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/>
          <p:nvPr/>
        </p:nvSpPr>
        <p:spPr>
          <a:xfrm>
            <a:off x="0" y="523094"/>
            <a:ext cx="11953328" cy="5909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Objektivi</a:t>
            </a:r>
            <a:r>
              <a:rPr lang="en-GB" sz="18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1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parësor</a:t>
            </a:r>
            <a:r>
              <a:rPr lang="en-GB" sz="18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GB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Të </a:t>
            </a:r>
            <a:r>
              <a:rPr lang="en-GB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lidhet</a:t>
            </a:r>
            <a:r>
              <a:rPr lang="en-GB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tema</a:t>
            </a:r>
            <a:r>
              <a:rPr lang="en-GB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Trashëgimisë </a:t>
            </a:r>
            <a:r>
              <a:rPr lang="en-GB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Natyrore</a:t>
            </a:r>
            <a:r>
              <a:rPr lang="en-GB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dhe </a:t>
            </a:r>
            <a:r>
              <a:rPr lang="en-GB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Kulturore</a:t>
            </a:r>
            <a:r>
              <a:rPr lang="en-GB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të Shqipërisë me </a:t>
            </a:r>
            <a:r>
              <a:rPr lang="en-GB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këndvështrimin</a:t>
            </a:r>
            <a:r>
              <a:rPr lang="en-GB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gjeografik</a:t>
            </a:r>
            <a:r>
              <a:rPr lang="en-GB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duke i </a:t>
            </a:r>
            <a:r>
              <a:rPr lang="en-GB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mbajtur</a:t>
            </a:r>
            <a:r>
              <a:rPr lang="en-GB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studentët</a:t>
            </a:r>
            <a:r>
              <a:rPr lang="en-GB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aktivë</a:t>
            </a:r>
            <a:r>
              <a:rPr lang="en-GB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në një </a:t>
            </a:r>
            <a:r>
              <a:rPr lang="en-GB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mjedis</a:t>
            </a:r>
            <a:r>
              <a:rPr lang="en-GB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të </a:t>
            </a:r>
            <a:r>
              <a:rPr lang="en-GB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madh</a:t>
            </a:r>
            <a:r>
              <a:rPr lang="en-GB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klase.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Objektivat</a:t>
            </a:r>
            <a:r>
              <a:rPr lang="en-GB" sz="18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të </a:t>
            </a:r>
            <a:r>
              <a:rPr lang="en-GB" sz="1800" b="1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nxënit</a:t>
            </a:r>
            <a:endParaRPr sz="1800"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Në fund të </a:t>
            </a:r>
            <a:r>
              <a:rPr lang="en-GB" sz="1800" b="0" i="0" u="sng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orës</a:t>
            </a:r>
            <a:r>
              <a:rPr lang="en-GB" sz="18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 b="0" i="0" u="sng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studentët</a:t>
            </a:r>
            <a:r>
              <a:rPr lang="en-GB" sz="18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kanë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përkufizuar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trashëgiminë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natyrore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dhe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kulturore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kanë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identifikuar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elementet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përbërëse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të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saj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në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territorin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shqiptar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kanë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shpjeguar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lidhjen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mes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trashëgimisë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dhe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Gjeografisë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kanë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analizuar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vlerat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territoriale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turistike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dhe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identitare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të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trashëgimisë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kanë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dhënë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mendime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kritike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mbi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mënyrën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ruajtjes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dhe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përdorimit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të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saj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kanë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punuar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në grup për të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propozuar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zgjidhje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dhe </a:t>
            </a:r>
            <a:r>
              <a:rPr lang="en-GB" sz="1800" b="0" i="0" u="none" strike="noStrike" cap="none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interpretime</a:t>
            </a:r>
            <a:r>
              <a:rPr lang="en-GB" sz="1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4"/>
          <p:cNvGrpSpPr/>
          <p:nvPr/>
        </p:nvGrpSpPr>
        <p:grpSpPr>
          <a:xfrm>
            <a:off x="5865814" y="700920"/>
            <a:ext cx="5638800" cy="5456160"/>
            <a:chOff x="0" y="15120"/>
            <a:chExt cx="5638800" cy="5456160"/>
          </a:xfrm>
        </p:grpSpPr>
        <p:sp>
          <p:nvSpPr>
            <p:cNvPr id="120" name="Google Shape;120;p4"/>
            <p:cNvSpPr/>
            <p:nvPr/>
          </p:nvSpPr>
          <p:spPr>
            <a:xfrm>
              <a:off x="0" y="15120"/>
              <a:ext cx="5638800" cy="143208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5BC1D6"/>
                </a:gs>
                <a:gs pos="50000">
                  <a:srgbClr val="36BFD7"/>
                </a:gs>
                <a:gs pos="100000">
                  <a:srgbClr val="27AEC6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13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4"/>
            <p:cNvSpPr txBox="1"/>
            <p:nvPr/>
          </p:nvSpPr>
          <p:spPr>
            <a:xfrm>
              <a:off x="69908" y="85028"/>
              <a:ext cx="5498984" cy="12922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137150" rIns="137150" bIns="1371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entury Gothic"/>
                <a:buNone/>
              </a:pPr>
              <a:r>
                <a:rPr lang="en-GB" sz="36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Kompetencat që u zhvilluan:</a:t>
              </a:r>
              <a:endParaRPr sz="3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22" name="Google Shape;122;p4"/>
            <p:cNvSpPr/>
            <p:nvPr/>
          </p:nvSpPr>
          <p:spPr>
            <a:xfrm>
              <a:off x="0" y="1447200"/>
              <a:ext cx="5638800" cy="40240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4"/>
            <p:cNvSpPr txBox="1"/>
            <p:nvPr/>
          </p:nvSpPr>
          <p:spPr>
            <a:xfrm>
              <a:off x="0" y="1447200"/>
              <a:ext cx="5638800" cy="40240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9025" tIns="45700" rIns="256025" bIns="45700" anchor="t" anchorCtr="0">
              <a:noAutofit/>
            </a:bodyPr>
            <a:lstStyle/>
            <a:p>
              <a:pPr marL="285750" marR="0" lvl="1" indent="-2857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entury Gothic"/>
                <a:buChar char="•"/>
              </a:pPr>
              <a:r>
                <a:rPr lang="en-GB" sz="28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të menduarit kritik;</a:t>
              </a:r>
              <a:endPara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285750" marR="0" lvl="1" indent="-28575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entury Gothic"/>
                <a:buChar char="•"/>
              </a:pPr>
              <a:r>
                <a:rPr lang="en-GB" sz="28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komunikimi dhe bashkëpunimi;</a:t>
              </a:r>
              <a:endPara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285750" marR="0" lvl="1" indent="-28575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entury Gothic"/>
                <a:buChar char="•"/>
              </a:pPr>
              <a:r>
                <a:rPr lang="en-GB" sz="28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vëzhgimi dhe interpretimi gjeografik;</a:t>
              </a:r>
              <a:endPara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285750" marR="0" lvl="1" indent="-28575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entury Gothic"/>
                <a:buChar char="•"/>
              </a:pPr>
              <a:r>
                <a:rPr lang="en-GB" sz="28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lidhja teori-praktikë;</a:t>
              </a:r>
              <a:endPara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285750" marR="0" lvl="1" indent="-28575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entury Gothic"/>
                <a:buChar char="•"/>
              </a:pPr>
              <a:r>
                <a:rPr lang="en-GB" sz="28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përdorimi i mjeteve klasike dhe digjitale në orientim dhe analizë.</a:t>
              </a:r>
              <a:endPara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24" name="Google Shape;124;p4"/>
          <p:cNvGrpSpPr/>
          <p:nvPr/>
        </p:nvGrpSpPr>
        <p:grpSpPr>
          <a:xfrm>
            <a:off x="117748" y="3287684"/>
            <a:ext cx="5230316" cy="3450982"/>
            <a:chOff x="0" y="2700"/>
            <a:chExt cx="5230316" cy="3450982"/>
          </a:xfrm>
        </p:grpSpPr>
        <p:sp>
          <p:nvSpPr>
            <p:cNvPr id="125" name="Google Shape;125;p4"/>
            <p:cNvSpPr/>
            <p:nvPr/>
          </p:nvSpPr>
          <p:spPr>
            <a:xfrm>
              <a:off x="0" y="2700"/>
              <a:ext cx="5230316" cy="575163"/>
            </a:xfrm>
            <a:prstGeom prst="roundRect">
              <a:avLst>
                <a:gd name="adj" fmla="val 10000"/>
              </a:avLst>
            </a:prstGeom>
            <a:solidFill>
              <a:srgbClr val="FDE6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173987" y="132112"/>
              <a:ext cx="316340" cy="3163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664314" y="2700"/>
              <a:ext cx="4566001" cy="575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4"/>
            <p:cNvSpPr txBox="1"/>
            <p:nvPr/>
          </p:nvSpPr>
          <p:spPr>
            <a:xfrm>
              <a:off x="664314" y="2700"/>
              <a:ext cx="4566001" cy="575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850" tIns="60850" rIns="60850" bIns="608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entury Gothic"/>
                <a:buNone/>
              </a:pPr>
              <a:r>
                <a:rPr lang="en-GB" sz="1600" b="1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Metoda digjitale</a:t>
              </a:r>
              <a:endPara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0" y="721655"/>
              <a:ext cx="5230316" cy="575163"/>
            </a:xfrm>
            <a:prstGeom prst="roundRect">
              <a:avLst>
                <a:gd name="adj" fmla="val 10000"/>
              </a:avLst>
            </a:prstGeom>
            <a:solidFill>
              <a:srgbClr val="FDE6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173987" y="851067"/>
              <a:ext cx="316340" cy="3163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664314" y="721655"/>
              <a:ext cx="4566001" cy="575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4"/>
            <p:cNvSpPr txBox="1"/>
            <p:nvPr/>
          </p:nvSpPr>
          <p:spPr>
            <a:xfrm>
              <a:off x="664314" y="721655"/>
              <a:ext cx="4566001" cy="575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850" tIns="60850" rIns="60850" bIns="608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entury Gothic"/>
                <a:buNone/>
              </a:pPr>
              <a:r>
                <a:rPr lang="en-GB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-Google Maps me pika të digjitalizuara;</a:t>
              </a:r>
              <a:endPara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0" y="1440610"/>
              <a:ext cx="5230316" cy="575163"/>
            </a:xfrm>
            <a:prstGeom prst="roundRect">
              <a:avLst>
                <a:gd name="adj" fmla="val 10000"/>
              </a:avLst>
            </a:prstGeom>
            <a:solidFill>
              <a:srgbClr val="FDE6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173987" y="1570021"/>
              <a:ext cx="316340" cy="3163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664314" y="1440610"/>
              <a:ext cx="4566001" cy="575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4"/>
            <p:cNvSpPr txBox="1"/>
            <p:nvPr/>
          </p:nvSpPr>
          <p:spPr>
            <a:xfrm>
              <a:off x="664314" y="1440610"/>
              <a:ext cx="4566001" cy="575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850" tIns="60850" rIns="60850" bIns="608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entury Gothic"/>
                <a:buNone/>
              </a:pPr>
              <a:r>
                <a:rPr lang="en-GB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-telefon / tablet nga studentët;</a:t>
              </a:r>
              <a:endPara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0" y="2159564"/>
              <a:ext cx="5230316" cy="575163"/>
            </a:xfrm>
            <a:prstGeom prst="roundRect">
              <a:avLst>
                <a:gd name="adj" fmla="val 10000"/>
              </a:avLst>
            </a:prstGeom>
            <a:solidFill>
              <a:srgbClr val="FDE6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173987" y="2288976"/>
              <a:ext cx="316340" cy="3163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664314" y="2159564"/>
              <a:ext cx="4566001" cy="575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4"/>
            <p:cNvSpPr txBox="1"/>
            <p:nvPr/>
          </p:nvSpPr>
          <p:spPr>
            <a:xfrm>
              <a:off x="664314" y="2159564"/>
              <a:ext cx="4566001" cy="575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850" tIns="60850" rIns="60850" bIns="608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entury Gothic"/>
                <a:buNone/>
              </a:pPr>
              <a:r>
                <a:rPr lang="en-GB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-link i shpërndarë për orientim; GIS/QGIS Survey</a:t>
              </a:r>
              <a:endPara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0" y="2878519"/>
              <a:ext cx="5230316" cy="575163"/>
            </a:xfrm>
            <a:prstGeom prst="roundRect">
              <a:avLst>
                <a:gd name="adj" fmla="val 10000"/>
              </a:avLst>
            </a:prstGeom>
            <a:solidFill>
              <a:srgbClr val="FDE6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173987" y="3007931"/>
              <a:ext cx="316340" cy="3163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664314" y="2878519"/>
              <a:ext cx="4566001" cy="575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4"/>
            <p:cNvSpPr txBox="1"/>
            <p:nvPr/>
          </p:nvSpPr>
          <p:spPr>
            <a:xfrm>
              <a:off x="664314" y="2878519"/>
              <a:ext cx="4566001" cy="575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850" tIns="60850" rIns="60850" bIns="608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entury Gothic"/>
                <a:buNone/>
              </a:pPr>
              <a:r>
                <a:rPr lang="en-GB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-Kahoot ose Mentimeter për mini-quiz në fund.</a:t>
              </a:r>
              <a:endPara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45" name="Google Shape;145;p4"/>
          <p:cNvGrpSpPr/>
          <p:nvPr/>
        </p:nvGrpSpPr>
        <p:grpSpPr>
          <a:xfrm>
            <a:off x="117748" y="468159"/>
            <a:ext cx="5472608" cy="2366010"/>
            <a:chOff x="0" y="378807"/>
            <a:chExt cx="5472608" cy="2366010"/>
          </a:xfrm>
        </p:grpSpPr>
        <p:sp>
          <p:nvSpPr>
            <p:cNvPr id="146" name="Google Shape;146;p4"/>
            <p:cNvSpPr/>
            <p:nvPr/>
          </p:nvSpPr>
          <p:spPr>
            <a:xfrm>
              <a:off x="0" y="378807"/>
              <a:ext cx="5472608" cy="431730"/>
            </a:xfrm>
            <a:prstGeom prst="roundRect">
              <a:avLst>
                <a:gd name="adj" fmla="val 16667"/>
              </a:avLst>
            </a:prstGeom>
            <a:solidFill>
              <a:srgbClr val="3EBAD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4"/>
            <p:cNvSpPr txBox="1"/>
            <p:nvPr/>
          </p:nvSpPr>
          <p:spPr>
            <a:xfrm>
              <a:off x="21075" y="399882"/>
              <a:ext cx="5430458" cy="3895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Century Gothic"/>
                <a:buNone/>
              </a:pPr>
              <a:r>
                <a:rPr lang="en-GB" sz="1800" b="1" i="0" u="none" strike="noStrike" cap="none">
                  <a:solidFill>
                    <a:schemeClr val="dk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Mjetet didaktike</a:t>
              </a:r>
              <a:endPara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0" y="862377"/>
              <a:ext cx="5472608" cy="431730"/>
            </a:xfrm>
            <a:prstGeom prst="roundRect">
              <a:avLst>
                <a:gd name="adj" fmla="val 16667"/>
              </a:avLst>
            </a:prstGeom>
            <a:solidFill>
              <a:srgbClr val="3EBAD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4"/>
            <p:cNvSpPr txBox="1"/>
            <p:nvPr/>
          </p:nvSpPr>
          <p:spPr>
            <a:xfrm>
              <a:off x="21075" y="883452"/>
              <a:ext cx="5430458" cy="3895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rPr lang="en-GB" sz="18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Metoda klasike</a:t>
              </a: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0" y="1345947"/>
              <a:ext cx="5472608" cy="431730"/>
            </a:xfrm>
            <a:prstGeom prst="roundRect">
              <a:avLst>
                <a:gd name="adj" fmla="val 16667"/>
              </a:avLst>
            </a:prstGeom>
            <a:solidFill>
              <a:srgbClr val="3EBAD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4"/>
            <p:cNvSpPr txBox="1"/>
            <p:nvPr/>
          </p:nvSpPr>
          <p:spPr>
            <a:xfrm>
              <a:off x="21075" y="1367022"/>
              <a:ext cx="5430458" cy="3895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rPr lang="en-GB"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-harta të printuara të terrenit ose të Shqipërisë;</a:t>
              </a: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0" y="1829517"/>
              <a:ext cx="5472608" cy="431730"/>
            </a:xfrm>
            <a:prstGeom prst="roundRect">
              <a:avLst>
                <a:gd name="adj" fmla="val 16667"/>
              </a:avLst>
            </a:prstGeom>
            <a:solidFill>
              <a:srgbClr val="3EBAD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4"/>
            <p:cNvSpPr txBox="1"/>
            <p:nvPr/>
          </p:nvSpPr>
          <p:spPr>
            <a:xfrm>
              <a:off x="21075" y="1850592"/>
              <a:ext cx="5430458" cy="3895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rPr lang="en-GB"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-fletë pune për grupet;</a:t>
              </a: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0" y="2313087"/>
              <a:ext cx="5472608" cy="431730"/>
            </a:xfrm>
            <a:prstGeom prst="roundRect">
              <a:avLst>
                <a:gd name="adj" fmla="val 16667"/>
              </a:avLst>
            </a:prstGeom>
            <a:solidFill>
              <a:srgbClr val="3EBAD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4"/>
            <p:cNvSpPr txBox="1"/>
            <p:nvPr/>
          </p:nvSpPr>
          <p:spPr>
            <a:xfrm>
              <a:off x="21075" y="2334162"/>
              <a:ext cx="5430458" cy="3895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rPr lang="en-GB"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-tabelë / marker.</a:t>
              </a: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/>
          <p:nvPr/>
        </p:nvSpPr>
        <p:spPr>
          <a:xfrm>
            <a:off x="45740" y="260649"/>
            <a:ext cx="12025336" cy="5529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lang="en-GB"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Metodologjia</a:t>
            </a:r>
            <a:endParaRPr sz="24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lang="en-GB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Kjo orë u ndërtua mbi dy shtylla:</a:t>
            </a:r>
            <a:endParaRPr sz="24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lang="en-GB"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Qasja didaktike dhe metodologjike</a:t>
            </a:r>
            <a:endParaRPr sz="24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lang="en-GB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Qëllimi është të mbahet studenti aktiv në tri faza:</a:t>
            </a:r>
            <a:endParaRPr sz="24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para leksionit</a:t>
            </a:r>
            <a:r>
              <a:rPr lang="en-GB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aktivizim;</a:t>
            </a:r>
            <a:endParaRPr sz="16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gjatë leksionit</a:t>
            </a:r>
            <a:r>
              <a:rPr lang="en-GB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përfshirje dhe bashkëpunim;</a:t>
            </a:r>
            <a:endParaRPr sz="16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pas leksionit</a:t>
            </a:r>
            <a:r>
              <a:rPr lang="en-GB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reflektim dhe vazhdimësi.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lang="en-GB"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Qasja praktike e punës me studentët</a:t>
            </a:r>
            <a:endParaRPr sz="24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metoda klasike</a:t>
            </a:r>
            <a:r>
              <a:rPr lang="en-GB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punë me harta të printuara;</a:t>
            </a:r>
            <a:endParaRPr sz="16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metoda digjitale</a:t>
            </a:r>
            <a:r>
              <a:rPr lang="en-GB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orientim dhe interpretim përmes Google Maps.</a:t>
            </a:r>
            <a:endParaRPr sz="16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"/>
          <p:cNvSpPr txBox="1"/>
          <p:nvPr/>
        </p:nvSpPr>
        <p:spPr>
          <a:xfrm>
            <a:off x="20453" y="0"/>
            <a:ext cx="12188825" cy="6340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Struktura e orës mësimore</a:t>
            </a:r>
            <a:endParaRPr sz="18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00050" marR="0" lvl="0" indent="-40005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AutoNum type="romanUcPeriod"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Hyrja dhe përkufizimet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10 minuta</a:t>
            </a: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00050" marR="0" lvl="0" indent="-28575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Qëllimi</a:t>
            </a:r>
            <a:endParaRPr sz="18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Të aktivizohen studentët që në fillim dhe të vendoset lidhja e temës me Gjeografinë.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Zhvillimi</a:t>
            </a:r>
            <a:endParaRPr sz="18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Pedagogu nisi orën me një hyrje të shkurtër dhe me pyetje diskutimi.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Pyetje orientuese</a:t>
            </a:r>
            <a:endParaRPr sz="18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Çfarë është trashëgimia natyrore dhe kulturore?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 i identifikoni elementet përbërëse të trashëgimisë natyrore dhe kulturore?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Cilat janë, sipas jush, atraksionet më të rëndësishme të Shqipërisë në këtë drejtim?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Pse kjo temë është me rëndësi për Gjeografinë?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lang="en-GB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/>
            </a:r>
            <a:br>
              <a:rPr lang="en-GB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"/>
          <p:cNvSpPr txBox="1"/>
          <p:nvPr/>
        </p:nvSpPr>
        <p:spPr>
          <a:xfrm>
            <a:off x="-1" y="0"/>
            <a:ext cx="12188825" cy="671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II. Zhvillimi i bërthamës së leksionit - 15 minuta</a:t>
            </a:r>
            <a:endParaRPr sz="18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Qëllimi</a:t>
            </a:r>
            <a:endParaRPr sz="18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Të kuptohet tema jo vetëm teorikisht, por edhe si çështje gjeografike që lidhet me hapësirën, territorin, burimet dhe zhvillimin.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Përmbajtja</a:t>
            </a:r>
            <a:endParaRPr sz="18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Pedagogu shpjegoi shkurtimisht: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përkufizimin e trashëgimisë natyrore;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përkufizimin e trashëgimisë kulturore;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dallimet dhe lidhjet mes tyre;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shpërndarjen hapësinore të elementeve të trashëgimisë në Shqipëri;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rolin e tyre në zhvillimin lokal, turizëm dhe identitet territorial.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Theksi gjeografik</a:t>
            </a:r>
            <a:endParaRPr sz="18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Këtu u theksua se Gjeografia: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studion marrëdhënien njeri-mjedis;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interpreton shpërndarjen hapësinore të pasurive;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analizon potencialet dhe sfidat territoriale;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ndihmon në planifikimin e përdorimit të qëndrueshëm të trashëgimisë.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lang="en-GB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/>
            </a:r>
            <a:br>
              <a:rPr lang="en-GB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"/>
          <p:cNvSpPr txBox="1"/>
          <p:nvPr/>
        </p:nvSpPr>
        <p:spPr>
          <a:xfrm>
            <a:off x="40369" y="0"/>
            <a:ext cx="5261955" cy="507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III. Aktiviteti kryesor - punë aktive në grup - 15 minuta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Qëllimi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Të kalojmë nga teoria te analiza dhe zgjidhja e problemit.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Metoda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Problem-Based Learning (PBL)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Problemi që u jepet studentëve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“Si mund të zhvillohet turizmi në një zonë me trashëgimi natyrore dhe kulturore pa dëmtuar mjedisin dhe identitetin lokal?”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Organizimi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Studentët u ndane në grupe dhe secili grup punon me një detyrë të caktuar.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None/>
            </a:pP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" name="Google Shape;180;p8"/>
          <p:cNvSpPr txBox="1"/>
          <p:nvPr/>
        </p:nvSpPr>
        <p:spPr>
          <a:xfrm>
            <a:off x="5459760" y="116632"/>
            <a:ext cx="6688800" cy="6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Ndarja e detyrave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 organizua në dy forma: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A. Sipas metodës klasike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Secilit grup 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pranoj 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një hartë 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të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printuar 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për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një zonë studimi (në këtë rast janë Liqenet):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a) Liqeni i Tiran</a:t>
            </a:r>
            <a:r>
              <a:rPr lang="en-GB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ë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s, b) Liqeni i Fark</a:t>
            </a:r>
            <a:r>
              <a:rPr lang="en-GB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ë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s, c) Liqeni i Paskuqanit, 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 grup pikash orientuese. </a:t>
            </a: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Studentët përdor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en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hartën për të identifikuar (përshkruajnë zonën duke u bazuar nga elementet që na ofron harta):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kupt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uan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pozitën gjeografike reale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të monumenteve natyrore;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analiz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uan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relievin, lartësinë mbidetare dhe qasjen fizike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drejt tyre;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identifik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uan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rrugët hyrëse, lumenjtë, zonat malore dhe vendbanimet përreth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zhvill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uan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ë aftësi për </a:t>
            </a: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orientim hapësinor dhe lexim kartografik profesional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1">
                <a:latin typeface="Times New Roman"/>
                <a:ea typeface="Times New Roman"/>
                <a:cs typeface="Times New Roman"/>
                <a:sym typeface="Times New Roman"/>
              </a:rPr>
              <a:t>paraqiten </a:t>
            </a: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mundësitë turistike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1">
                <a:latin typeface="Times New Roman"/>
                <a:ea typeface="Times New Roman"/>
                <a:cs typeface="Times New Roman"/>
                <a:sym typeface="Times New Roman"/>
              </a:rPr>
              <a:t>analizuar </a:t>
            </a: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rreziqet ose kufizimet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"/>
          <p:cNvSpPr txBox="1"/>
          <p:nvPr/>
        </p:nvSpPr>
        <p:spPr>
          <a:xfrm>
            <a:off x="381625" y="268505"/>
            <a:ext cx="6048600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Në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hartë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tek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pikat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orientuese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janë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vendosur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simbolet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foto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aparatit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i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cili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paralajmërojnte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se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duhet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të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realizojnë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fotografi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në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momentin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arritjes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në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pikat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referuese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(</a:t>
            </a:r>
            <a:r>
              <a:rPr lang="en-GB" sz="22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Është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bë</a:t>
            </a:r>
            <a:r>
              <a:rPr lang="en-GB" sz="2200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rë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krahasimi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22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gjendjës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duke</a:t>
            </a:r>
            <a:r>
              <a:rPr lang="en-GB" sz="22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përshkruar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form</a:t>
            </a:r>
            <a:r>
              <a:rPr lang="en-GB" sz="2200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ën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nga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harta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topografike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dhe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gjendjes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reale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në </a:t>
            </a:r>
            <a:r>
              <a:rPr lang="en-GB" sz="2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foto</a:t>
            </a:r>
            <a: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).</a:t>
            </a:r>
            <a:br>
              <a:rPr lang="en-GB" sz="2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2200"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7" name="Google Shape;18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27241" y="116632"/>
            <a:ext cx="4771828" cy="617712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188" name="Google Shape;188;p9" title="harta e studentev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7426" y="2938250"/>
            <a:ext cx="5376998" cy="3584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091" y="332656"/>
            <a:ext cx="5734050" cy="235267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0"/>
          <p:cNvSpPr txBox="1"/>
          <p:nvPr/>
        </p:nvSpPr>
        <p:spPr>
          <a:xfrm>
            <a:off x="6094424" y="354831"/>
            <a:ext cx="60960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B. Sipas metodës digjitale</a:t>
            </a:r>
            <a:endParaRPr sz="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Është 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përdor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ur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për të identifikuar dhe analizuar mundësitë e zhvillimit të turizmit të Monumenteve Kulturore që janë në Tiranë. Pedagogu 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ka 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shpërnda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rë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linkun e Google Maps me pika të digjitalizuara. (</a:t>
            </a:r>
            <a:r>
              <a:rPr lang="en-GB" sz="1800" b="0" i="0" u="sng" strike="noStrike" cap="none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Monumentet Kulturore të Tiranës - Google My Maps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) apo qr code per te skenuar.</a:t>
            </a:r>
            <a:b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Studentët 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hapin në pajisjet e tyre dhe orientojnë punën sipas pikave referuese:</a:t>
            </a:r>
            <a:endParaRPr sz="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6" name="Google Shape;196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2876" y="2685331"/>
            <a:ext cx="1918759" cy="3925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86014" y="2665770"/>
            <a:ext cx="1918759" cy="385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0" title="moziku me navigacion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7600" y="2826556"/>
            <a:ext cx="5157161" cy="3867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"/>
          <p:cNvSpPr txBox="1"/>
          <p:nvPr/>
        </p:nvSpPr>
        <p:spPr>
          <a:xfrm>
            <a:off x="117748" y="135791"/>
            <a:ext cx="11953200" cy="58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Ata analizuan: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-pozicionin gjeografik të pikave;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-lidhjen mes tyre;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-rolin e tyre si atraksione;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-mënyrat si mund të interpretohen dhe përdoren pa i dëmtuar.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Këto metoda mundësuan</a:t>
            </a: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GB" sz="1800" b="1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Rritjen e motivimit për studentët gjatë procesit mësimor, zhvill</a:t>
            </a:r>
            <a:r>
              <a:rPr lang="en-GB" sz="1800" b="1" i="1">
                <a:latin typeface="Times New Roman"/>
                <a:ea typeface="Times New Roman"/>
                <a:cs typeface="Times New Roman"/>
                <a:sym typeface="Times New Roman"/>
              </a:rPr>
              <a:t>uan</a:t>
            </a:r>
            <a:r>
              <a:rPr lang="en-GB" sz="1800" b="1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mendimin kritik dhe analizën hapësinore, forc</a:t>
            </a:r>
            <a:r>
              <a:rPr lang="en-GB" sz="1800" b="1" i="1">
                <a:latin typeface="Times New Roman"/>
                <a:ea typeface="Times New Roman"/>
                <a:cs typeface="Times New Roman"/>
                <a:sym typeface="Times New Roman"/>
              </a:rPr>
              <a:t>uan</a:t>
            </a:r>
            <a:r>
              <a:rPr lang="en-GB" sz="1800" b="1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aftësitë praktike të orientimit në terren, ndihm</a:t>
            </a:r>
            <a:r>
              <a:rPr lang="en-GB" sz="1800" b="1" i="1">
                <a:latin typeface="Times New Roman"/>
                <a:ea typeface="Times New Roman"/>
                <a:cs typeface="Times New Roman"/>
                <a:sym typeface="Times New Roman"/>
              </a:rPr>
              <a:t>uan</a:t>
            </a:r>
            <a:r>
              <a:rPr lang="en-GB" sz="1800" b="1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në kuptimin më të thellë të shpërndarjes së trashëgimisë natyrore dhe kulturore</a:t>
            </a:r>
            <a:r>
              <a:rPr lang="en-GB" sz="1800" b="1" i="1">
                <a:latin typeface="Times New Roman"/>
                <a:ea typeface="Times New Roman"/>
                <a:cs typeface="Times New Roman"/>
                <a:sym typeface="Times New Roman"/>
              </a:rPr>
              <a:t> dhe </a:t>
            </a:r>
            <a:r>
              <a:rPr lang="en-GB" sz="1800" b="1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kri</a:t>
            </a:r>
            <a:r>
              <a:rPr lang="en-GB" sz="1800" b="1" i="1">
                <a:latin typeface="Times New Roman"/>
                <a:ea typeface="Times New Roman"/>
                <a:cs typeface="Times New Roman"/>
                <a:sym typeface="Times New Roman"/>
              </a:rPr>
              <a:t>juan</a:t>
            </a:r>
            <a:r>
              <a:rPr lang="en-GB" sz="1800" b="1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lidhje të drejtpërdrejtë midis teorisë dhe praktikës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endParaRPr sz="18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Detyra konkrete për grupet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Secili grup i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 dha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përgjigje kët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yre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pyetjeve: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-Çfarë lloji trashëgimie përfaqëson zona?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-Cilat janë vlerat kryesore të saj?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-Si mund të përdoret për edukim dhe turizëm?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-Cilat janë rreziqet që e kërcënojnë?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-Çfarë zgjidhjeje do të propozonit për ruajtje dhe zhvillim të qëndrueshëm?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"/>
          <p:cNvSpPr txBox="1"/>
          <p:nvPr/>
        </p:nvSpPr>
        <p:spPr>
          <a:xfrm>
            <a:off x="117748" y="-54760"/>
            <a:ext cx="5616600" cy="69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Roli i pedagogut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monitoronte grupet;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orientonte diskutimin;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nxi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ste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argumentimin;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ndihmonte studentët të lidhin rastin me konceptet gjeografike.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IV. Rikthimi në diskutim dhe prezantimi i grupeve: 5 minuta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Qëllimi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Ndarja e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rezultat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eteve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të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punës dh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ndërt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imi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 një diskutim 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-GB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ë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përbashkët.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Secili grup paraq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iti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shkurtimisht gjetjet dhe propozimet e veta.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Pedagogu moderonte diskutimin përmes pyetjeve si: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Cili grup solli zgjidhjen më të balancuar?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Ku shihet më qartë lidhja mes trashëgimisë dhe territorit?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duhet të ketë përparësi ruajtja apo zhvillimi turistik?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 mund të arrihet balanca?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12"/>
          <p:cNvSpPr txBox="1"/>
          <p:nvPr/>
        </p:nvSpPr>
        <p:spPr>
          <a:xfrm>
            <a:off x="6214053" y="188640"/>
            <a:ext cx="6096000" cy="74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V. Konkluzione dhe mendim kritik nga studentët: 3 minuta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Qëllimi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Të nxitet reflektimi dhe vlerësimi kritik.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Këtu pedagogu u kërko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studentëve të japin qëndrimet e tyre: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Çfarë e bën një element të trashëgimisë të rëndësishëm?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po e përdor Shqipëria siç duhet trashëgiminë e saj?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Çfarë duhet përmirësuar?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Ky moment e zhvendos studentin nga marrësi i informacionit në interpretues dhe gjykues kritik.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lang="en-GB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/>
            </a:r>
            <a:br>
              <a:rPr lang="en-GB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VI. Mini-assessment / feedback i shpejtë: 1 minutë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“Letra një minutëshe”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Studentët shkruajnë shkurt një përgjigje për njërën nga pyetjet: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2860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Cila ishte gjëja më e rëndësishme që mësove sot?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2860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Çfarë nuk kuptove plotësisht?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2860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 lidhet trashëgimia me Gjeografinë?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Kjo i ndihmon pedagogut të kuptojë menjëherë nivelin e përthithjes së leksionit.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lang="en-GB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/>
            </a:r>
            <a:br>
              <a:rPr lang="en-GB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"/>
          <p:cNvSpPr txBox="1"/>
          <p:nvPr/>
        </p:nvSpPr>
        <p:spPr>
          <a:xfrm>
            <a:off x="117747" y="0"/>
            <a:ext cx="12071100" cy="73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VII. Punë praktike për vazhdimësi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Për ta lënë çështjen të hapur dhe për ta trajtuar në vazhdimësi, studentëve i’u 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 dha 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kjo detyrë: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Detyrë praktike: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Zgjidhni një element të trashëgimisë natyrore ose kulturore në Shqipëri dhe përgatitni një përshkrim të shkurtër gjeografik ku të përfshini: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vendndodhjen;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vlerat kryesore;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rëndësinë turistike dhe territoriale;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problemet që e kërcënojnë;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një propozim për menaxhim të qëndrueshëm.</a:t>
            </a: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Kjo orë është model i të mësuarit aktiv sepse studenti:</a:t>
            </a:r>
            <a:endParaRPr sz="18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aktivizohe</a:t>
            </a: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j</a:t>
            </a: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në fillim me pyetje;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bashkëpunonte gjatë leksionit;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zgjidhte një problem real;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përdorte mjete klasike dhe digjitale;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reflektonte në fund;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vazhdonte punën edhe pas orës.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Pra, leksioni nuk mbetet vetëm shpjegim, por shndërrohet në proces të vazhdueshëm angazhimi.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lang="en-GB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/>
            </a:r>
            <a:br>
              <a:rPr lang="en-GB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g3d99ffb586f_0_0" title="Kahoo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700" y="869000"/>
            <a:ext cx="5728854" cy="267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g3d99ffb586f_0_0" title="Pyetja 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700" y="3843775"/>
            <a:ext cx="5728851" cy="2771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g3d99ffb586f_0_0" title="Pyetja 2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20950" y="3843775"/>
            <a:ext cx="5728850" cy="27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g3d99ffb586f_0_0"/>
          <p:cNvSpPr txBox="1"/>
          <p:nvPr/>
        </p:nvSpPr>
        <p:spPr>
          <a:xfrm>
            <a:off x="3354050" y="112425"/>
            <a:ext cx="6370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VIII. Kahoot </a:t>
            </a:r>
            <a:r>
              <a:rPr lang="en-GB"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(testim njohurish me anë të një mini-quizi)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g3d99ffb586f_0_0"/>
          <p:cNvSpPr txBox="1"/>
          <p:nvPr/>
        </p:nvSpPr>
        <p:spPr>
          <a:xfrm>
            <a:off x="6038275" y="1263800"/>
            <a:ext cx="6094200" cy="18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Qëllimi i përdorimit</a:t>
            </a:r>
            <a:endParaRPr sz="1800" b="1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-GB"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Përdorimi i </a:t>
            </a:r>
            <a:r>
              <a:rPr lang="en-GB" sz="18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Kahoot!</a:t>
            </a:r>
            <a:r>
              <a:rPr lang="en-GB"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në fund të orës </a:t>
            </a:r>
            <a:r>
              <a:rPr lang="en-GB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 shërbyer</a:t>
            </a:r>
            <a:r>
              <a:rPr lang="en-GB"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si mjet interaktiv vlerësimi</a:t>
            </a:r>
            <a:endParaRPr sz="18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mes New Roman"/>
              <a:buChar char="●"/>
            </a:pPr>
            <a:r>
              <a:rPr lang="en-GB"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Ndihmo</a:t>
            </a:r>
            <a:r>
              <a:rPr lang="en-GB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</a:t>
            </a:r>
            <a:r>
              <a:rPr lang="en-GB"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në përforcimin dhe rikujtimin e koncepteve kryesore</a:t>
            </a:r>
            <a:endParaRPr sz="18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g3d99ffb586f_0_7" title="Pyetja 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15850"/>
            <a:ext cx="5809099" cy="2817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g3d99ffb586f_0_7" title="Pyetja 4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43300" y="715850"/>
            <a:ext cx="6013600" cy="2817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3d99ffb586f_0_7" title="Pyetja 5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4425" y="3877650"/>
            <a:ext cx="5911351" cy="2713149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g3d99ffb586f_0_7"/>
          <p:cNvSpPr txBox="1"/>
          <p:nvPr/>
        </p:nvSpPr>
        <p:spPr>
          <a:xfrm>
            <a:off x="298300" y="4275100"/>
            <a:ext cx="5212500" cy="15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Përfitimet</a:t>
            </a:r>
            <a:endParaRPr sz="1800" b="1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mes New Roman"/>
              <a:buChar char="●"/>
            </a:pPr>
            <a:r>
              <a:rPr lang="en-GB"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Rriti përfshirjen dhe motivimin e </a:t>
            </a:r>
            <a:r>
              <a:rPr lang="en-GB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studentëve</a:t>
            </a:r>
            <a:endParaRPr sz="18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mes New Roman"/>
              <a:buChar char="●"/>
            </a:pPr>
            <a:r>
              <a:rPr lang="en-GB"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Ofron feedback të menjëhershëm për nivelin e të nxënit</a:t>
            </a:r>
            <a:endParaRPr sz="18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6"/>
          <p:cNvSpPr txBox="1"/>
          <p:nvPr/>
        </p:nvSpPr>
        <p:spPr>
          <a:xfrm>
            <a:off x="1054468" y="2413200"/>
            <a:ext cx="103197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FALEMINDERIT!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orld Presentation 16x9">
  <a:themeElements>
    <a:clrScheme name="Continental_16x9">
      <a:dk1>
        <a:srgbClr val="545454"/>
      </a:dk1>
      <a:lt1>
        <a:srgbClr val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rgbClr val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1513</Words>
  <Application>Microsoft Office PowerPoint</Application>
  <PresentationFormat>Custom</PresentationFormat>
  <Paragraphs>201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Times New Roman</vt:lpstr>
      <vt:lpstr>Century Gothic</vt:lpstr>
      <vt:lpstr>World Presentation 16x9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Dritan Lloci</dc:creator>
  <cp:lastModifiedBy>ardhmeria.tirane@ardhmeria.org.al</cp:lastModifiedBy>
  <cp:revision>1</cp:revision>
  <dcterms:created xsi:type="dcterms:W3CDTF">2026-04-27T12:01:40Z</dcterms:created>
  <dcterms:modified xsi:type="dcterms:W3CDTF">2026-04-27T16:32:38Z</dcterms:modified>
</cp:coreProperties>
</file>