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5" r:id="rId3"/>
    <p:sldId id="276" r:id="rId4"/>
    <p:sldId id="284" r:id="rId5"/>
    <p:sldId id="285" r:id="rId6"/>
    <p:sldId id="270" r:id="rId7"/>
    <p:sldId id="272" r:id="rId8"/>
    <p:sldId id="279" r:id="rId9"/>
    <p:sldId id="295" r:id="rId10"/>
    <p:sldId id="280" r:id="rId11"/>
    <p:sldId id="297" r:id="rId12"/>
    <p:sldId id="273" r:id="rId13"/>
    <p:sldId id="287" r:id="rId14"/>
    <p:sldId id="291" r:id="rId15"/>
    <p:sldId id="292" r:id="rId16"/>
    <p:sldId id="293" r:id="rId17"/>
    <p:sldId id="286" r:id="rId18"/>
    <p:sldId id="296" r:id="rId19"/>
    <p:sldId id="282" r:id="rId20"/>
    <p:sldId id="278" r:id="rId21"/>
    <p:sldId id="298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A1A3"/>
    <a:srgbClr val="15B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6" autoAdjust="0"/>
    <p:restoredTop sz="96325"/>
  </p:normalViewPr>
  <p:slideViewPr>
    <p:cSldViewPr snapToGrid="0">
      <p:cViewPr varScale="1">
        <p:scale>
          <a:sx n="152" d="100"/>
          <a:sy n="152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465DA-946D-1140-A3BF-B3F786FAD238}" type="datetimeFigureOut">
              <a:rPr lang="en-AL" smtClean="0"/>
              <a:t>29.4.26</a:t>
            </a:fld>
            <a:endParaRPr lang="en-A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BB7CD-A9B1-6A4A-A17A-E40259C6D8D4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34116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Sigurisht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edhe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materiali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interesant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mund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paraqitet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mënyrë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mërzitshme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thatë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është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detyrë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pedagogut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përmirësojë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aftësitë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tij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mësimdhënies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ofruar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jo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vetëm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përmbajtje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cilësore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edhe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përvojë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leksioni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kënaqshme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studentët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A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BB7CD-A9B1-6A4A-A17A-E40259C6D8D4}" type="slidenum">
              <a:rPr lang="en-AL" smtClean="0"/>
              <a:t>3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2037518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platformë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online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jep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nxënësve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ushtrime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personalizuara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matematikë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përshtatet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nivelin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secilit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nxënës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, duke 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bërë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mësimin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efektiv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individual.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mësuesit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monitorojnë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progresin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nxënësve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kohë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reale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A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BB7CD-A9B1-6A4A-A17A-E40259C6D8D4}" type="slidenum">
              <a:rPr lang="en-AL" smtClean="0"/>
              <a:t>7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28671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iniciativë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po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zbatohet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disa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shkolla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9-vjeçare,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pjesë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përpjekjeve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modernizimin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sistemit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arsimor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rritjen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cilësisë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së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mësimdhënies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platformë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online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jep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nxënësve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ushtrime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personalizuara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matematikë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përshtatet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nivelin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secilit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nxënës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, duke 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bërë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mësimin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efektiv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individual.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mësuesit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monitorojnë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progresin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nxënësve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kohë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reale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A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BB7CD-A9B1-6A4A-A17A-E40259C6D8D4}" type="slidenum">
              <a:rPr lang="en-AL" smtClean="0"/>
              <a:t>8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1555968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C6018-311B-9864-817E-112CD1C1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127217-9142-AE67-E828-705EF8B23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A2E1C-104E-F1B4-DE5A-B6D98D22F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78DC-0E77-4ECF-B861-C74B1E37C1E8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AFD90-CD26-5EFB-DA98-77329FA71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9C89C-E291-6BAF-5C00-1C059AABC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14EC-BF56-45D7-99D8-E33B0FEB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30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8701-D5BC-7800-7D44-5ECB210C5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BD17D-214D-417A-4352-5A4892494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49266-A33C-579B-503B-1DA35A167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78DC-0E77-4ECF-B861-C74B1E37C1E8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F09C2-B5C2-9540-D6B7-3ADB02419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E52EF-78F8-3B0C-73A1-694DB479B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14EC-BF56-45D7-99D8-E33B0FEB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4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7A689-7ACC-C2BA-3665-4596DBB0B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8BD8D-38E9-A5F6-0BE8-F34B9C066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C8176-DDA1-D122-FA1C-459393A33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78DC-0E77-4ECF-B861-C74B1E37C1E8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F4B55-0104-D620-8673-848F86C48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2DE30-96B0-9B49-4496-96F92424D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14EC-BF56-45D7-99D8-E33B0FEB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3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1952-F619-1538-6AC0-8E6F7B57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FEAE3-7F76-8192-930E-28FB0F051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16ADE-A9BC-6618-3F8D-9BC30A96C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E0B258-AD95-9869-00DC-44B42C4A2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78DC-0E77-4ECF-B861-C74B1E37C1E8}" type="datetimeFigureOut">
              <a:rPr lang="en-US" smtClean="0"/>
              <a:t>4/29/26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88F72-F9F3-9F5D-1C5C-E0866C030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F8D1E-757E-9B00-CEBA-C44ADC85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14EC-BF56-45D7-99D8-E33B0FEB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647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F974F-3059-1420-3D29-31A3520E9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FF34E-4F6E-7B7B-C1DD-5A01751BA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82B523-660F-3287-8CD7-E0E04787D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3ADB36-0671-FBE9-7D4C-436D5FDD1C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AD4A62-C677-2E05-1AAD-067FC6A387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4F5A1C-4336-9BAC-CDA5-B6DCCAFBC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78DC-0E77-4ECF-B861-C74B1E37C1E8}" type="datetimeFigureOut">
              <a:rPr lang="en-US" smtClean="0"/>
              <a:t>4/29/26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3D29E7-1D32-A8B4-C827-6DD9074B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85AE25-705C-37F8-40B2-13CCC8A6A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14EC-BF56-45D7-99D8-E33B0FEB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0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911C9-22BB-7491-BAF5-B6EAA904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F1702C-4F93-8527-37DE-6F383BE97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78DC-0E77-4ECF-B861-C74B1E37C1E8}" type="datetimeFigureOut">
              <a:rPr lang="en-US" smtClean="0"/>
              <a:t>4/29/26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586ADA-B3FC-CE2E-CDD3-D8BECFA4A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D06095-1222-3077-C680-77B95FF08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14EC-BF56-45D7-99D8-E33B0FEB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73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638138-4BDF-157F-6F68-7A3653353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78DC-0E77-4ECF-B861-C74B1E37C1E8}" type="datetimeFigureOut">
              <a:rPr lang="en-US" smtClean="0"/>
              <a:t>4/29/26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CFB064-E083-B203-929C-EBB053607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6E718-1FBD-53D4-6231-120F8B0B9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14EC-BF56-45D7-99D8-E33B0FEB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E9400-A6D9-18BC-5FA9-9DC26D371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9C5BD-A552-D7D9-CB05-F88911998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4CF02-9B49-D17A-A2F5-5D13F319B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8A385D-3DAD-6CCC-4F06-E3CBED51B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78DC-0E77-4ECF-B861-C74B1E37C1E8}" type="datetimeFigureOut">
              <a:rPr lang="en-US" smtClean="0"/>
              <a:t>4/29/26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EAC0CB-26BD-4365-05F1-369557575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837EF9-64F5-5C21-B880-A0606234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14EC-BF56-45D7-99D8-E33B0FEB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32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476E-240C-4432-C83F-F77DB3D41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83DDE6-7774-E36B-F883-46A12C701E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E366D-DD0D-F852-ABCC-43BE06752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E0AC7-0E48-D255-B461-8EDC96F19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78DC-0E77-4ECF-B861-C74B1E37C1E8}" type="datetimeFigureOut">
              <a:rPr lang="en-US" smtClean="0"/>
              <a:t>4/29/26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42CC59-6DA4-43AE-5416-5DCD92DAD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D02DB-1628-A559-DB5A-DD92A0EE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14EC-BF56-45D7-99D8-E33B0FEB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050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0250A-FCA9-A03C-510B-48DEF8956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902A78-8F5C-F21E-581A-50C7F345D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E1A74-F1C3-856B-FF0B-C7DAFA8C0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78DC-0E77-4ECF-B861-C74B1E37C1E8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F5A0B-DAAD-BFEF-1C82-5FB8CBC47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E0872-6D87-AE9C-19E2-2C8308068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14EC-BF56-45D7-99D8-E33B0FEB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322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2DF10D-00A8-4DE9-B7B9-56DA92B21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B13C1D-61A7-B15B-9237-1A5AEEB95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C0303-0B6B-AA6C-2F87-090E6133C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78DC-0E77-4ECF-B861-C74B1E37C1E8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18D54-A895-3EE4-245F-5A2565FAA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05534-394E-D699-01A8-4163A748C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14EC-BF56-45D7-99D8-E33B0FEB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62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9DE798-8E8E-F956-A840-B8E5630D8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F43F9-D626-7B30-9DBA-393398066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D3B9C-C67B-5AB6-8770-599BB5A8B0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E178DC-0E77-4ECF-B861-C74B1E37C1E8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AC696-C88E-A322-3B06-DFBEB95A8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EB45E-025C-3D41-19AF-1A4F91F4E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A214EC-BF56-45D7-99D8-E33B0FEB3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0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cef.org/albania/stories/eduten-innovative-digital-platform-learning-math" TargetMode="External"/><Relationship Id="rId2" Type="http://schemas.openxmlformats.org/officeDocument/2006/relationships/hyperlink" Target="https://doi.org/10.1152/advan.00109.2016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187/cbe.20-05-0106" TargetMode="External"/><Relationship Id="rId4" Type="http://schemas.openxmlformats.org/officeDocument/2006/relationships/hyperlink" Target="https://doi.org/10.1146/annurev-neuro-062111-15052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549D2-314D-C54C-A849-71078EAD7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75632"/>
            <a:ext cx="9144000" cy="2387600"/>
          </a:xfrm>
        </p:spPr>
        <p:txBody>
          <a:bodyPr>
            <a:normAutofit/>
          </a:bodyPr>
          <a:lstStyle/>
          <a:p>
            <a:r>
              <a:rPr lang="en-GB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Rritja</a:t>
            </a: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vëmendjes</a:t>
            </a: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mësimdhënie</a:t>
            </a: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interaktiviteti</a:t>
            </a: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teoria</a:t>
            </a: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praktikë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34D2A1-2B19-2ED6-68C9-AB0CCC766DC3}"/>
              </a:ext>
            </a:extLst>
          </p:cNvPr>
          <p:cNvSpPr txBox="1"/>
          <p:nvPr/>
        </p:nvSpPr>
        <p:spPr>
          <a:xfrm>
            <a:off x="7909033" y="619509"/>
            <a:ext cx="518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Programi</a:t>
            </a:r>
            <a:r>
              <a:rPr lang="en-GB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Formimit</a:t>
            </a:r>
            <a:r>
              <a:rPr lang="en-GB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GB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Pedagogjik-Psikologjik</a:t>
            </a:r>
            <a:r>
              <a:rPr lang="en-GB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/>
            <a:r>
              <a:rPr lang="en-GB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Mbrojtja</a:t>
            </a:r>
            <a:r>
              <a:rPr lang="en-GB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29.04.2026</a:t>
            </a:r>
            <a:endParaRPr lang="en-AL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1A654AD-8748-8401-7630-1884F4F0E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16" y="619509"/>
            <a:ext cx="1010746" cy="101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BECEA1-3A2A-1979-7A42-08EC643F53FA}"/>
              </a:ext>
            </a:extLst>
          </p:cNvPr>
          <p:cNvSpPr txBox="1"/>
          <p:nvPr/>
        </p:nvSpPr>
        <p:spPr>
          <a:xfrm>
            <a:off x="8693169" y="5284384"/>
            <a:ext cx="32255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Udhëhoqi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Prof. Dr. Arjana Muça               Prof.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Asoc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Dr.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Leticja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Gusho</a:t>
            </a:r>
            <a:r>
              <a:rPr lang="en-AL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2C9EE0-B42B-83E5-1D26-9A66045B466B}"/>
              </a:ext>
            </a:extLst>
          </p:cNvPr>
          <p:cNvSpPr txBox="1"/>
          <p:nvPr/>
        </p:nvSpPr>
        <p:spPr>
          <a:xfrm>
            <a:off x="493986" y="5284383"/>
            <a:ext cx="528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Punoi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Lisiana Demiraj		Jonida Lama</a:t>
            </a: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Migena Spaho         	Ditmir Hoda</a:t>
            </a:r>
          </a:p>
        </p:txBody>
      </p:sp>
    </p:spTree>
    <p:extLst>
      <p:ext uri="{BB962C8B-B14F-4D97-AF65-F5344CB8AC3E}">
        <p14:creationId xmlns:p14="http://schemas.microsoft.com/office/powerpoint/2010/main" val="1175580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DBE314-393D-0B1F-7484-D577DC062A86}"/>
              </a:ext>
            </a:extLst>
          </p:cNvPr>
          <p:cNvSpPr txBox="1"/>
          <p:nvPr/>
        </p:nvSpPr>
        <p:spPr>
          <a:xfrm>
            <a:off x="1707931" y="2939533"/>
            <a:ext cx="87761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 </a:t>
            </a:r>
            <a:r>
              <a:rPr lang="en-GB" sz="3600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minuta</a:t>
            </a:r>
            <a:r>
              <a:rPr lang="en-GB" sz="3600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realisht</a:t>
            </a:r>
            <a:r>
              <a:rPr lang="en-GB" sz="3600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sz="3600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ndjek</a:t>
            </a:r>
            <a:r>
              <a:rPr lang="en-GB" sz="3600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sz="3600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student sot?</a:t>
            </a:r>
            <a:endParaRPr lang="en-US" sz="3600" dirty="0">
              <a:solidFill>
                <a:srgbClr val="17A1A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081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27E604-A26D-103B-261B-0E86A750011C}"/>
              </a:ext>
            </a:extLst>
          </p:cNvPr>
          <p:cNvSpPr txBox="1"/>
          <p:nvPr/>
        </p:nvSpPr>
        <p:spPr>
          <a:xfrm>
            <a:off x="809297" y="1185068"/>
            <a:ext cx="984819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shumë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kohë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studime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autorë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kanë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mbrojtur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idenë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se: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spani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vëmendjes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leksione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pas 10–15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minutash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Kundërvenie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Nga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studimet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përpiqen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matin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vëmendjen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shumë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prej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tyre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vuajnë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mangësi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metodologjike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subjektivitet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mbledhjen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dhënave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A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Rishikim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literature: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variabiliteti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madh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vëmendjen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studentëve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vjen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dallimet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midis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mësuesve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jo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vetë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formati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mësimdhënies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Sigurisht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materiali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interesant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mund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paraqitet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mënyrë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mërzitshme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thatë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është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detyrë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pedagogut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përmirësojë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aftësitë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tij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mësimdhënies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ofruar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jo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vetëm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përmbajtje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cilësore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përvojë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leksioni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kënaqshme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studentët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332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D1D97B-A065-B755-76C1-F5F1CC13B1CE}"/>
              </a:ext>
            </a:extLst>
          </p:cNvPr>
          <p:cNvSpPr txBox="1"/>
          <p:nvPr/>
        </p:nvSpPr>
        <p:spPr>
          <a:xfrm>
            <a:off x="1608082" y="1750762"/>
            <a:ext cx="740979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Kjo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është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konsistente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neurobiologjinë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vëmendjes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Truri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nuk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është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projektuar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dëgjuar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mënyrë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pasive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periudha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gjata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; ai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kërkon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ndërveprim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ruajtur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vëmendjen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A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37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223A84-AA0B-137C-0042-1B898765DB53}"/>
              </a:ext>
            </a:extLst>
          </p:cNvPr>
          <p:cNvSpPr txBox="1"/>
          <p:nvPr/>
        </p:nvSpPr>
        <p:spPr>
          <a:xfrm>
            <a:off x="1019504" y="843677"/>
            <a:ext cx="9942786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Para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shpikjes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shtypshkronjës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ligjërimi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ishte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mënyra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efikase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ofruar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mësim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formal.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pse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shumë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aspekte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ligjërimit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kanë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ndryshuar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gjatë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disa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shekujve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fundit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ky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format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mësimdhënies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deri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tani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ka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rezistuar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kohës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GB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Leksionet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kanë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qenë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metoda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kryesore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përcjelljen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informacionit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paktën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Mesjeta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themelimi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universiteteve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perëndimore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mesin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shekullit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11-të,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leksioni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ka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qenë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mënyra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tradicionale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transmetimit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dijes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Leksioni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50-minutësh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vazhdon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dominojë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shumë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institucione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Megjithatë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pavarësisht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pothuajse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mijëvjeçari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përdorimi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formati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tradicional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leksionit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është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vënë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gjithnjë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shumë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nën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shqyrtim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kritik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 Ai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kritikohet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tepër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gjatë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ruajtur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vëmendjen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studentëve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AL" altLang="en-AL" sz="2400" b="1" dirty="0">
              <a:solidFill>
                <a:srgbClr val="17A1A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b="1" dirty="0">
              <a:solidFill>
                <a:srgbClr val="17A1A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123585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D7DEE-8F18-11E2-6414-E4BD97284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L" dirty="0">
                <a:latin typeface="Calibri" panose="020F0502020204030204" pitchFamily="34" charset="0"/>
                <a:cs typeface="Calibri" panose="020F0502020204030204" pitchFamily="34" charset="0"/>
              </a:rPr>
              <a:t>Dhe ndryshimet sigurisht qe vijne, si rezultat i zhvillimit, kryesisht teknologjik por dhe i sfidave te reja qe kjo gje prodhon; duke sjelle nevojen per adaptim dhe update-im.</a:t>
            </a:r>
          </a:p>
          <a:p>
            <a:endParaRPr lang="en-AL" dirty="0">
              <a:solidFill>
                <a:srgbClr val="FF0000"/>
              </a:solidFill>
            </a:endParaRPr>
          </a:p>
          <a:p>
            <a:r>
              <a:rPr lang="en-AL" altLang="en-AL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multitasking</a:t>
            </a:r>
            <a:r>
              <a:rPr lang="en-AL" altLang="en-A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→ ul përqendrimin e thellë</a:t>
            </a:r>
          </a:p>
          <a:p>
            <a:r>
              <a:rPr lang="en-AL" altLang="en-AL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stimulim i shpejtë </a:t>
            </a:r>
            <a:r>
              <a:rPr lang="en-AL" altLang="en-A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tolerancë më e ulët për leksione lineare</a:t>
            </a:r>
            <a:endParaRPr lang="en-AL" altLang="en-A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AL" altLang="en-AL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AL" dirty="0">
              <a:solidFill>
                <a:srgbClr val="FF0000"/>
              </a:solidFill>
            </a:endParaRPr>
          </a:p>
          <a:p>
            <a:endParaRPr lang="en-AL" dirty="0">
              <a:solidFill>
                <a:srgbClr val="FF0000"/>
              </a:solidFill>
            </a:endParaRPr>
          </a:p>
          <a:p>
            <a:endParaRPr lang="en-A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106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MI SHQIP: Shoku yne Tili">
            <a:extLst>
              <a:ext uri="{FF2B5EF4-FFF2-40B4-BE49-F238E27FC236}">
                <a16:creationId xmlns:a16="http://schemas.microsoft.com/office/drawing/2014/main" id="{7B9F4065-2FD7-56A2-3E7F-3BE5645234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01407" cy="450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FB8030-985C-C1EC-D3E5-27322D39B481}"/>
              </a:ext>
            </a:extLst>
          </p:cNvPr>
          <p:cNvSpPr txBox="1"/>
          <p:nvPr/>
        </p:nvSpPr>
        <p:spPr>
          <a:xfrm>
            <a:off x="7252138" y="1030014"/>
            <a:ext cx="467710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L" sz="3200" dirty="0">
                <a:latin typeface="Calibri" panose="020F0502020204030204" pitchFamily="34" charset="0"/>
                <a:cs typeface="Calibri" panose="020F0502020204030204" pitchFamily="34" charset="0"/>
              </a:rPr>
              <a:t>Klasat tradicionale me modele klasike që kanë formuar breza, a mjaftojnë më për brezat e sotëm</a:t>
            </a:r>
            <a:r>
              <a:rPr lang="en-AL" sz="3200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05855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821AE-CF7C-78D1-FF63-1498EF36A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EA94F1-AD10-A04E-B2BF-6A25BE752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90385" cy="45010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80E4D5-3B94-8553-BF46-54652AE6099D}"/>
              </a:ext>
            </a:extLst>
          </p:cNvPr>
          <p:cNvSpPr txBox="1"/>
          <p:nvPr/>
        </p:nvSpPr>
        <p:spPr>
          <a:xfrm>
            <a:off x="6395544" y="4592652"/>
            <a:ext cx="558099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EDUTEN </a:t>
            </a:r>
            <a:r>
              <a:rPr lang="en-GB" sz="2400" b="1" dirty="0" err="1"/>
              <a:t>kombinon</a:t>
            </a:r>
            <a:r>
              <a:rPr lang="en-GB" sz="2400" b="1" dirty="0"/>
              <a:t> </a:t>
            </a:r>
            <a:r>
              <a:rPr lang="en-GB" sz="2400" b="1" dirty="0" err="1"/>
              <a:t>teknologjinë</a:t>
            </a:r>
            <a:r>
              <a:rPr lang="en-GB" sz="2400" b="1" dirty="0"/>
              <a:t> me </a:t>
            </a:r>
            <a:r>
              <a:rPr lang="en-GB" sz="2400" b="1" dirty="0" err="1"/>
              <a:t>pedagogjinë</a:t>
            </a:r>
            <a:r>
              <a:rPr lang="en-GB" sz="2400" b="1" dirty="0"/>
              <a:t> </a:t>
            </a:r>
            <a:r>
              <a:rPr lang="en-GB" sz="2400" b="1" dirty="0" err="1"/>
              <a:t>moderne</a:t>
            </a:r>
            <a:r>
              <a:rPr lang="en-GB" sz="2400" b="1" dirty="0"/>
              <a:t> </a:t>
            </a:r>
            <a:r>
              <a:rPr lang="en-GB" sz="2400" b="1" dirty="0" err="1"/>
              <a:t>për</a:t>
            </a:r>
            <a:r>
              <a:rPr lang="en-GB" sz="2400" b="1" dirty="0"/>
              <a:t> </a:t>
            </a:r>
            <a:r>
              <a:rPr lang="en-GB" sz="2400" b="1" dirty="0" err="1"/>
              <a:t>të</a:t>
            </a:r>
            <a:r>
              <a:rPr lang="en-GB" sz="2400" b="1" dirty="0"/>
              <a:t> </a:t>
            </a:r>
            <a:r>
              <a:rPr lang="en-GB" sz="2400" b="1" dirty="0" err="1"/>
              <a:t>bërë</a:t>
            </a:r>
            <a:r>
              <a:rPr lang="en-GB" sz="2400" b="1" dirty="0"/>
              <a:t> </a:t>
            </a:r>
            <a:r>
              <a:rPr lang="en-GB" sz="2400" b="1" dirty="0" err="1"/>
              <a:t>matematikën</a:t>
            </a:r>
            <a:r>
              <a:rPr lang="en-GB" sz="2400" b="1" dirty="0"/>
              <a:t> </a:t>
            </a:r>
            <a:r>
              <a:rPr lang="en-GB" sz="2400" b="1" dirty="0" err="1"/>
              <a:t>më</a:t>
            </a:r>
            <a:r>
              <a:rPr lang="en-GB" sz="2400" b="1" dirty="0"/>
              <a:t> </a:t>
            </a:r>
            <a:r>
              <a:rPr lang="en-GB" sz="2400" b="1" dirty="0" err="1"/>
              <a:t>të</a:t>
            </a:r>
            <a:r>
              <a:rPr lang="en-GB" sz="2400" b="1" dirty="0"/>
              <a:t> </a:t>
            </a:r>
            <a:r>
              <a:rPr lang="en-GB" sz="2400" b="1" dirty="0" err="1"/>
              <a:t>kuptueshme</a:t>
            </a:r>
            <a:r>
              <a:rPr lang="en-GB" sz="2400" b="1" dirty="0"/>
              <a:t>, </a:t>
            </a:r>
            <a:r>
              <a:rPr lang="en-GB" sz="2400" b="1" dirty="0" err="1"/>
              <a:t>më</a:t>
            </a:r>
            <a:r>
              <a:rPr lang="en-GB" sz="2400" b="1" dirty="0"/>
              <a:t> </a:t>
            </a:r>
            <a:r>
              <a:rPr lang="en-GB" sz="2400" b="1" dirty="0" err="1"/>
              <a:t>tërheqëse</a:t>
            </a:r>
            <a:r>
              <a:rPr lang="en-GB" sz="2400" b="1" dirty="0"/>
              <a:t> </a:t>
            </a:r>
            <a:r>
              <a:rPr lang="en-GB" sz="2400" b="1" dirty="0" err="1"/>
              <a:t>dhe</a:t>
            </a:r>
            <a:r>
              <a:rPr lang="en-GB" sz="2400" b="1" dirty="0"/>
              <a:t> </a:t>
            </a:r>
            <a:r>
              <a:rPr lang="en-GB" sz="2400" b="1" dirty="0" err="1"/>
              <a:t>më</a:t>
            </a:r>
            <a:r>
              <a:rPr lang="en-GB" sz="2400" b="1" dirty="0"/>
              <a:t> </a:t>
            </a:r>
            <a:r>
              <a:rPr lang="en-GB" sz="2400" b="1" dirty="0" err="1"/>
              <a:t>efikase</a:t>
            </a:r>
            <a:r>
              <a:rPr lang="en-GB" sz="2400" b="1" dirty="0"/>
              <a:t> </a:t>
            </a:r>
            <a:r>
              <a:rPr lang="en-GB" sz="2400" b="1" dirty="0" err="1"/>
              <a:t>për</a:t>
            </a:r>
            <a:r>
              <a:rPr lang="en-GB" sz="2400" b="1" dirty="0"/>
              <a:t> </a:t>
            </a:r>
            <a:r>
              <a:rPr lang="en-GB" sz="2400" b="1" dirty="0" err="1"/>
              <a:t>nxënësit</a:t>
            </a:r>
            <a:r>
              <a:rPr lang="en-GB" sz="3200" b="1" dirty="0"/>
              <a:t>.</a:t>
            </a:r>
            <a:endParaRPr lang="en-AL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04BBB7-DA8F-2572-5757-C869FBD8076C}"/>
              </a:ext>
            </a:extLst>
          </p:cNvPr>
          <p:cNvSpPr txBox="1"/>
          <p:nvPr/>
        </p:nvSpPr>
        <p:spPr>
          <a:xfrm>
            <a:off x="7943322" y="1583549"/>
            <a:ext cx="40332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synon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zhvillojë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aftësitë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logjike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shpejtësinë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saktësinë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zgjidhjen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problemeve</a:t>
            </a:r>
            <a:endParaRPr lang="en-AL" sz="2400" b="1" dirty="0">
              <a:solidFill>
                <a:srgbClr val="17A1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42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F8ED7-1113-BA14-E72C-5364CDCFE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AFB530-EC62-DF33-A9C3-5D268921A10C}"/>
              </a:ext>
            </a:extLst>
          </p:cNvPr>
          <p:cNvSpPr txBox="1"/>
          <p:nvPr/>
        </p:nvSpPr>
        <p:spPr>
          <a:xfrm>
            <a:off x="1037896" y="982176"/>
            <a:ext cx="993490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Nxënësit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arsimit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9-vjeçar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sot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angazhohen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platforma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digjitale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Eduten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po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zhvillojnë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herët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aftësi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analitike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nxënë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mendim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kritik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17A1A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Bazuar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evidencat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ndërkombëtare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mbi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përdorimin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këtyre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metodave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inovative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është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arsyeshme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pritet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moshën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18-vjeçare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këta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individë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paraqiten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profil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avancuar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kognitiv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akademik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sistemi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arsimor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qasjet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tona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duhet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evoluojnë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përputhje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këtë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transformim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duke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reflektuar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nivel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lartë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pritshmërish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përgatitjeje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346BD19A-9DC8-EC85-7114-F634DF970C40}"/>
              </a:ext>
            </a:extLst>
          </p:cNvPr>
          <p:cNvSpPr/>
          <p:nvPr/>
        </p:nvSpPr>
        <p:spPr>
          <a:xfrm>
            <a:off x="1219201" y="5130799"/>
            <a:ext cx="1363134" cy="220134"/>
          </a:xfrm>
          <a:prstGeom prst="rightArrow">
            <a:avLst/>
          </a:prstGeom>
          <a:solidFill>
            <a:srgbClr val="17A1A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L">
              <a:ln>
                <a:solidFill>
                  <a:srgbClr val="17A1A3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524878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885CA-6331-2589-1CD0-E6F2CFAB1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1B0C47-5CAE-5117-C164-303AC6472F35}"/>
              </a:ext>
            </a:extLst>
          </p:cNvPr>
          <p:cNvSpPr txBox="1"/>
          <p:nvPr/>
        </p:nvSpPr>
        <p:spPr>
          <a:xfrm>
            <a:off x="1037896" y="982176"/>
            <a:ext cx="99349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Kjo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nënkupton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roli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ynë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pedagogë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duhet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përshtatet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duke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kaluar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transmetues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dijesh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GB" sz="2400" b="1" dirty="0">
              <a:solidFill>
                <a:srgbClr val="17A1A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b="1" dirty="0">
              <a:solidFill>
                <a:srgbClr val="17A1A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model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kultivon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mendimin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kritik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angazhimin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duke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krijuar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mjedise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sfiduese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interaktive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zhvillimin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kompetencave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87425758-C437-AD36-49F8-47B0092C1262}"/>
              </a:ext>
            </a:extLst>
          </p:cNvPr>
          <p:cNvSpPr/>
          <p:nvPr/>
        </p:nvSpPr>
        <p:spPr>
          <a:xfrm rot="5400000">
            <a:off x="2201336" y="2759675"/>
            <a:ext cx="1363134" cy="220134"/>
          </a:xfrm>
          <a:prstGeom prst="rightArrow">
            <a:avLst/>
          </a:prstGeom>
          <a:solidFill>
            <a:srgbClr val="17A1A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L">
              <a:ln>
                <a:solidFill>
                  <a:srgbClr val="17A1A3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41791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886B21-496A-EBE7-B05E-811913C145CD}"/>
              </a:ext>
            </a:extLst>
          </p:cNvPr>
          <p:cNvSpPr txBox="1"/>
          <p:nvPr/>
        </p:nvSpPr>
        <p:spPr>
          <a:xfrm>
            <a:off x="1659467" y="890601"/>
            <a:ext cx="907626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Zbatimi</a:t>
            </a:r>
            <a:r>
              <a:rPr lang="en-GB" sz="24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praktik</a:t>
            </a:r>
            <a:r>
              <a:rPr lang="en-GB" sz="24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strategjive</a:t>
            </a:r>
            <a:r>
              <a:rPr lang="en-GB" sz="24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rritjen</a:t>
            </a:r>
            <a:r>
              <a:rPr lang="en-GB" sz="24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1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vëmendjes</a:t>
            </a:r>
            <a:r>
              <a:rPr lang="en-GB" sz="24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en-GB" sz="2400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Aktivitete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mësimore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bazuara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lojë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rrisin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vëmendjen</a:t>
            </a:r>
            <a:r>
              <a:rPr lang="en-GB" sz="2400" i="1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jashtme</a:t>
            </a:r>
            <a:r>
              <a:rPr lang="en-GB" sz="2400" i="1" dirty="0">
                <a:latin typeface="Calibri" panose="020F0502020204030204" pitchFamily="34" charset="0"/>
                <a:cs typeface="Calibri" panose="020F0502020204030204" pitchFamily="34" charset="0"/>
              </a:rPr>
              <a:t> on-topic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përmes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stimulimit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shpërblimit</a:t>
            </a:r>
            <a:endParaRPr lang="en-GB" sz="24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Qasje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studim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rasti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skenarë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aktivizon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përpunimin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thellë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lidhjen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GB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përvojën</a:t>
            </a:r>
            <a:r>
              <a:rPr lang="en-GB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personale</a:t>
            </a:r>
            <a:r>
              <a:rPr lang="en-GB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2400" i="1" dirty="0">
                <a:latin typeface="Calibri" panose="020F0502020204030204" pitchFamily="34" charset="0"/>
                <a:cs typeface="Calibri" panose="020F0502020204030204" pitchFamily="34" charset="0"/>
              </a:rPr>
              <a:t>internal on-topic attention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Mësim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bashkëpunues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mban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angazhimin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përmes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ndërveprimit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social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përgjegjësisë</a:t>
            </a:r>
            <a:endParaRPr lang="en-GB" sz="24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Integrim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teknologjisë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bashkëveprim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rrit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përfshirjen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aktive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duke </a:t>
            </a:r>
            <a:r>
              <a:rPr lang="en-GB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kapur</a:t>
            </a:r>
            <a:r>
              <a:rPr lang="en-GB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ruajtur</a:t>
            </a:r>
            <a:r>
              <a:rPr lang="en-GB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vemëndjen</a:t>
            </a:r>
            <a:r>
              <a:rPr lang="en-GB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përmes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stimulimit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feedback-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kohë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reale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Pjesëmarrje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reflektim</a:t>
            </a:r>
            <a:br>
              <a:rPr lang="en-GB" sz="2400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ndihmon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ruajtjen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vëmendjes</a:t>
            </a:r>
            <a:r>
              <a:rPr lang="en-GB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konsolidimin</a:t>
            </a:r>
            <a:r>
              <a:rPr lang="en-GB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informacionit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AL" dirty="0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3AFA1101-CE3B-68AC-0726-0E101BDDDC5B}"/>
              </a:ext>
            </a:extLst>
          </p:cNvPr>
          <p:cNvSpPr/>
          <p:nvPr/>
        </p:nvSpPr>
        <p:spPr>
          <a:xfrm>
            <a:off x="1659467" y="2091267"/>
            <a:ext cx="347133" cy="287865"/>
          </a:xfrm>
          <a:prstGeom prst="rightArrow">
            <a:avLst/>
          </a:prstGeom>
          <a:solidFill>
            <a:srgbClr val="17A1A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L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15AEE395-F880-2880-2190-C194462B0A78}"/>
              </a:ext>
            </a:extLst>
          </p:cNvPr>
          <p:cNvSpPr/>
          <p:nvPr/>
        </p:nvSpPr>
        <p:spPr>
          <a:xfrm>
            <a:off x="1659467" y="3179231"/>
            <a:ext cx="347133" cy="287865"/>
          </a:xfrm>
          <a:prstGeom prst="rightArrow">
            <a:avLst/>
          </a:prstGeom>
          <a:solidFill>
            <a:srgbClr val="17A1A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L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924D592C-5A5C-F30C-3CE9-52315BA06250}"/>
              </a:ext>
            </a:extLst>
          </p:cNvPr>
          <p:cNvSpPr/>
          <p:nvPr/>
        </p:nvSpPr>
        <p:spPr>
          <a:xfrm>
            <a:off x="1659467" y="4267200"/>
            <a:ext cx="347133" cy="287865"/>
          </a:xfrm>
          <a:prstGeom prst="rightArrow">
            <a:avLst/>
          </a:prstGeom>
          <a:solidFill>
            <a:srgbClr val="17A1A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L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711FA831-016E-AFEF-7C16-2141B5859AEA}"/>
              </a:ext>
            </a:extLst>
          </p:cNvPr>
          <p:cNvSpPr/>
          <p:nvPr/>
        </p:nvSpPr>
        <p:spPr>
          <a:xfrm>
            <a:off x="1659467" y="4995334"/>
            <a:ext cx="347133" cy="287865"/>
          </a:xfrm>
          <a:prstGeom prst="rightArrow">
            <a:avLst/>
          </a:prstGeom>
          <a:solidFill>
            <a:srgbClr val="17A1A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L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409F6FC5-853A-D7C2-C7A2-BA62A3DF036A}"/>
              </a:ext>
            </a:extLst>
          </p:cNvPr>
          <p:cNvSpPr/>
          <p:nvPr/>
        </p:nvSpPr>
        <p:spPr>
          <a:xfrm>
            <a:off x="1659467" y="6104466"/>
            <a:ext cx="347133" cy="287865"/>
          </a:xfrm>
          <a:prstGeom prst="rightArrow">
            <a:avLst/>
          </a:prstGeom>
          <a:solidFill>
            <a:srgbClr val="17A1A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297823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2CF7B-035A-5C78-52A9-2F19F19B5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Neurobiologjia</a:t>
            </a:r>
            <a:r>
              <a:rPr lang="en-GB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vemendjes</a:t>
            </a:r>
            <a:endParaRPr lang="en-AL" dirty="0">
              <a:solidFill>
                <a:srgbClr val="17A1A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C075B-1ABC-5AA5-DDAA-8A9BBFE56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Vëmendja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është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aftësia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trurit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zgjedhur</a:t>
            </a:r>
            <a:r>
              <a:rPr lang="en-GB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informacionin</a:t>
            </a:r>
            <a:r>
              <a:rPr lang="en-GB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rëndësishëm</a:t>
            </a:r>
            <a:r>
              <a:rPr lang="en-GB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injoruar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shpërqendrimet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Vëmendja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nuk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është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funksion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vetëm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rrjet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(network)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shpërndarë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tru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. Pra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truri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nuk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punon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zona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izoluara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qarqe</a:t>
            </a:r>
            <a:r>
              <a:rPr lang="en-GB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lidhura</a:t>
            </a:r>
            <a:r>
              <a:rPr lang="en-GB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funksionalisht</a:t>
            </a:r>
            <a:r>
              <a:rPr lang="en-GB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Mbështetet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sisteme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kryesore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sipas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 Michael Posner):</a:t>
            </a:r>
          </a:p>
          <a:p>
            <a:pPr marL="0" indent="0">
              <a:buNone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Alerting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 →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gatishmëria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vigjilenca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Orienting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 →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drejtimi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fokusit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Executive control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 →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kontrolli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përqendrimi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endParaRPr lang="en-A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62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E3672-1A27-3182-7752-B0ADBA439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92438E-3CD0-3110-E1B0-040147081E07}"/>
              </a:ext>
            </a:extLst>
          </p:cNvPr>
          <p:cNvSpPr txBox="1"/>
          <p:nvPr/>
        </p:nvSpPr>
        <p:spPr>
          <a:xfrm>
            <a:off x="525518" y="660057"/>
            <a:ext cx="837674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Zonat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kryesore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Korteksi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prefrontal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 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kontrolli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fokusit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kontrrollet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ekzekutive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 descr="Prefrontal Cortex Damage: What to Expect &amp; How to Recover">
            <a:extLst>
              <a:ext uri="{FF2B5EF4-FFF2-40B4-BE49-F238E27FC236}">
                <a16:creationId xmlns:a16="http://schemas.microsoft.com/office/drawing/2014/main" id="{760062CE-0AA3-830D-2CB2-01EB5DEC5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924" y="0"/>
            <a:ext cx="2617076" cy="174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091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D0919-07FB-084F-69AA-CADE1A1B8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0E0812-BCE0-6E9F-9471-1C556B92C354}"/>
              </a:ext>
            </a:extLst>
          </p:cNvPr>
          <p:cNvSpPr txBox="1"/>
          <p:nvPr/>
        </p:nvSpPr>
        <p:spPr>
          <a:xfrm>
            <a:off x="525518" y="660057"/>
            <a:ext cx="837674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Zonat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kryesore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Korteksi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prefrontal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 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kontrolli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fokusit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Sistemi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retikular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aktivizues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(RAS)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 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filtrimi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informacionit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3" descr="RAS with specific labels">
            <a:extLst>
              <a:ext uri="{FF2B5EF4-FFF2-40B4-BE49-F238E27FC236}">
                <a16:creationId xmlns:a16="http://schemas.microsoft.com/office/drawing/2014/main" id="{95C61661-227E-4EC8-F32A-B5138F84D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821" y="1744717"/>
            <a:ext cx="3237179" cy="323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refrontal Cortex Damage: What to Expect &amp; How to Recover">
            <a:extLst>
              <a:ext uri="{FF2B5EF4-FFF2-40B4-BE49-F238E27FC236}">
                <a16:creationId xmlns:a16="http://schemas.microsoft.com/office/drawing/2014/main" id="{B2C7689A-DECE-DD96-8581-64CB13DEE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924" y="0"/>
            <a:ext cx="2617076" cy="174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332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D1E59-21CC-0A45-744A-67C472A3D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D0BC07-C82D-4465-25BB-21F9DC95F90B}"/>
              </a:ext>
            </a:extLst>
          </p:cNvPr>
          <p:cNvSpPr txBox="1"/>
          <p:nvPr/>
        </p:nvSpPr>
        <p:spPr>
          <a:xfrm>
            <a:off x="525518" y="660057"/>
            <a:ext cx="83767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Zonat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kryesore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Korteksi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prefrontal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 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kontrolli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fokusit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Sistemi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retikular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aktivizues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(RAS)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 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filtrimi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informacionit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Parietal cortex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 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orientimi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vëmendjes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3" descr="RAS with specific labels">
            <a:extLst>
              <a:ext uri="{FF2B5EF4-FFF2-40B4-BE49-F238E27FC236}">
                <a16:creationId xmlns:a16="http://schemas.microsoft.com/office/drawing/2014/main" id="{31681B05-A6B9-3D1B-588C-A0E5B1976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821" y="1744717"/>
            <a:ext cx="3237179" cy="323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refrontal Cortex Damage: What to Expect &amp; How to Recover">
            <a:extLst>
              <a:ext uri="{FF2B5EF4-FFF2-40B4-BE49-F238E27FC236}">
                <a16:creationId xmlns:a16="http://schemas.microsoft.com/office/drawing/2014/main" id="{E1D0108F-0884-231C-E149-B15F0B910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924" y="0"/>
            <a:ext cx="2617076" cy="174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arietal Lobe Damage: Understanding Symptoms and Treatments">
            <a:extLst>
              <a:ext uri="{FF2B5EF4-FFF2-40B4-BE49-F238E27FC236}">
                <a16:creationId xmlns:a16="http://schemas.microsoft.com/office/drawing/2014/main" id="{B1E341D3-533B-373C-51D8-0E39CD088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7042" y="5108028"/>
            <a:ext cx="2624958" cy="174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967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97FFA-9D96-D61C-4CB7-95438E0D6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E5A3F1-5EC5-D4D0-E77E-FD05DE1510B6}"/>
              </a:ext>
            </a:extLst>
          </p:cNvPr>
          <p:cNvSpPr txBox="1"/>
          <p:nvPr/>
        </p:nvSpPr>
        <p:spPr>
          <a:xfrm>
            <a:off x="525518" y="660057"/>
            <a:ext cx="83767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Zonat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kryesore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Korteksi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prefrontal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 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kontrolli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fokusit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Sistemi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retikular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aktivizues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(RAS)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 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filtrimi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informacionit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Parietal cortex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 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orientimi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vëmendjes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3" descr="RAS with specific labels">
            <a:extLst>
              <a:ext uri="{FF2B5EF4-FFF2-40B4-BE49-F238E27FC236}">
                <a16:creationId xmlns:a16="http://schemas.microsoft.com/office/drawing/2014/main" id="{B2474C9E-4A4A-2DCB-33E4-9DD34E3FF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821" y="1744717"/>
            <a:ext cx="3237179" cy="323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refrontal Cortex Damage: What to Expect &amp; How to Recover">
            <a:extLst>
              <a:ext uri="{FF2B5EF4-FFF2-40B4-BE49-F238E27FC236}">
                <a16:creationId xmlns:a16="http://schemas.microsoft.com/office/drawing/2014/main" id="{8864F4A4-7F1C-49F6-67AA-433089636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924" y="0"/>
            <a:ext cx="2617076" cy="174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arietal Lobe Damage: Understanding Symptoms and Treatments">
            <a:extLst>
              <a:ext uri="{FF2B5EF4-FFF2-40B4-BE49-F238E27FC236}">
                <a16:creationId xmlns:a16="http://schemas.microsoft.com/office/drawing/2014/main" id="{1168F796-BA44-56F8-9AAD-5B634C1E6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7042" y="5108028"/>
            <a:ext cx="2624958" cy="174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DE6A6D-9392-FC25-E420-D53B7CD383DF}"/>
              </a:ext>
            </a:extLst>
          </p:cNvPr>
          <p:cNvSpPr txBox="1"/>
          <p:nvPr/>
        </p:nvSpPr>
        <p:spPr>
          <a:xfrm>
            <a:off x="525518" y="4369364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Neurotransmetues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Dopamina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motivimi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Noradrenalina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vigjilenca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88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00788C-67DF-5768-E2A0-3FFF1B4AAE6E}"/>
              </a:ext>
            </a:extLst>
          </p:cNvPr>
          <p:cNvSpPr txBox="1"/>
          <p:nvPr/>
        </p:nvSpPr>
        <p:spPr>
          <a:xfrm>
            <a:off x="307768" y="268943"/>
            <a:ext cx="527322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Neurozhvillimi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GB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diferencat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sipas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moshës</a:t>
            </a:r>
            <a:endParaRPr lang="en-GB" sz="24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None/>
            </a:pPr>
            <a:endParaRPr lang="en-GB" sz="24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Fëmijët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(7–10 </a:t>
            </a:r>
            <a:r>
              <a:rPr lang="en-GB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vjeç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vëmendje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shkurtër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nevojë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stimulim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vizual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lojë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Adoleshentët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limbik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dominant →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emocioni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&gt;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racionalja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l"/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Universitarët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kapacitet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madh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abstraksioni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shumë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distraksione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telefon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multitasking)</a:t>
            </a:r>
          </a:p>
        </p:txBody>
      </p:sp>
    </p:spTree>
    <p:extLst>
      <p:ext uri="{BB962C8B-B14F-4D97-AF65-F5344CB8AC3E}">
        <p14:creationId xmlns:p14="http://schemas.microsoft.com/office/powerpoint/2010/main" val="3132017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5CED9-728D-01AB-4693-3CF865142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GURE 1.">
            <a:extLst>
              <a:ext uri="{FF2B5EF4-FFF2-40B4-BE49-F238E27FC236}">
                <a16:creationId xmlns:a16="http://schemas.microsoft.com/office/drawing/2014/main" id="{5860F5F1-EAEF-B86B-94DA-979A755AC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33" y="264742"/>
            <a:ext cx="7441324" cy="507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8149ABF-D335-66A3-9E11-F37699AD6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934" y="5760691"/>
            <a:ext cx="115307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 err="1"/>
              <a:t>Diagramë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paraqet</a:t>
            </a:r>
            <a:r>
              <a:rPr lang="en-GB" dirty="0"/>
              <a:t>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dimensione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përshkrimin</a:t>
            </a:r>
            <a:r>
              <a:rPr lang="en-GB" dirty="0"/>
              <a:t> e </a:t>
            </a:r>
            <a:r>
              <a:rPr lang="en-GB" dirty="0" err="1"/>
              <a:t>vëmendjes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klasë</a:t>
            </a:r>
            <a:r>
              <a:rPr lang="en-GB" dirty="0"/>
              <a:t>: </a:t>
            </a:r>
            <a:r>
              <a:rPr lang="en-GB" b="1" dirty="0" err="1"/>
              <a:t>vëmendja</a:t>
            </a:r>
            <a:r>
              <a:rPr lang="en-GB" b="1" dirty="0"/>
              <a:t> e </a:t>
            </a:r>
            <a:r>
              <a:rPr lang="en-GB" b="1" dirty="0" err="1"/>
              <a:t>jashtme</a:t>
            </a:r>
            <a:r>
              <a:rPr lang="en-GB" b="1" dirty="0"/>
              <a:t>/e </a:t>
            </a:r>
            <a:r>
              <a:rPr lang="en-GB" b="1" dirty="0" err="1"/>
              <a:t>brendshme</a:t>
            </a:r>
            <a:r>
              <a:rPr lang="en-GB" b="1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b="1" dirty="0" err="1"/>
              <a:t>vëmendja</a:t>
            </a:r>
            <a:r>
              <a:rPr lang="en-GB" b="1" dirty="0"/>
              <a:t> </a:t>
            </a:r>
            <a:r>
              <a:rPr lang="en-GB" b="1" dirty="0" err="1"/>
              <a:t>në</a:t>
            </a:r>
            <a:r>
              <a:rPr lang="en-GB" b="1" dirty="0"/>
              <a:t> </a:t>
            </a:r>
            <a:r>
              <a:rPr lang="en-GB" b="1" dirty="0" err="1"/>
              <a:t>temë</a:t>
            </a:r>
            <a:r>
              <a:rPr lang="en-GB" b="1" dirty="0"/>
              <a:t>/</a:t>
            </a:r>
            <a:r>
              <a:rPr lang="en-GB" b="1" dirty="0" err="1"/>
              <a:t>jashtë</a:t>
            </a:r>
            <a:r>
              <a:rPr lang="en-GB" b="1" dirty="0"/>
              <a:t> </a:t>
            </a:r>
            <a:r>
              <a:rPr lang="en-GB" b="1" dirty="0" err="1"/>
              <a:t>teme</a:t>
            </a:r>
            <a:r>
              <a:rPr lang="en-GB" dirty="0"/>
              <a:t>. </a:t>
            </a:r>
            <a:r>
              <a:rPr lang="en-GB" dirty="0" err="1"/>
              <a:t>Jepen</a:t>
            </a:r>
            <a:r>
              <a:rPr lang="en-GB" dirty="0"/>
              <a:t> </a:t>
            </a:r>
            <a:r>
              <a:rPr lang="en-GB" dirty="0" err="1"/>
              <a:t>shembuj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situatave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mundshme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klasë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bien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secilin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katër</a:t>
            </a:r>
            <a:r>
              <a:rPr lang="en-GB" dirty="0"/>
              <a:t> </a:t>
            </a:r>
            <a:r>
              <a:rPr lang="en-GB" dirty="0" err="1"/>
              <a:t>kuadrantet</a:t>
            </a:r>
            <a:r>
              <a:rPr lang="en-GB" dirty="0"/>
              <a:t>.</a:t>
            </a:r>
            <a:endParaRPr kumimoji="0" lang="en-AL" altLang="en-A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61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0BC6C8-0E2D-891B-6F25-BF2C7E38396B}"/>
              </a:ext>
            </a:extLst>
          </p:cNvPr>
          <p:cNvSpPr txBox="1"/>
          <p:nvPr/>
        </p:nvSpPr>
        <p:spPr>
          <a:xfrm>
            <a:off x="1219200" y="945932"/>
            <a:ext cx="1012146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Rrjetet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vëmendjes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(Attention Networks)</a:t>
            </a:r>
          </a:p>
          <a:p>
            <a:pPr marL="342900" indent="-342900" algn="l">
              <a:buFont typeface="System Font Regular"/>
              <a:buChar char="🧠"/>
            </a:pPr>
            <a:endParaRPr lang="en-GB" sz="24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System Font Regular"/>
              <a:buChar char="🧠"/>
            </a:pPr>
            <a:r>
              <a:rPr lang="en-AL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Dorsal Attention Network (DAN)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Vëmendje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qëllimshme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(top-down)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Front + parietal</a:t>
            </a:r>
          </a:p>
          <a:p>
            <a:pPr marL="342900" indent="-342900" algn="l">
              <a:buFont typeface="System Font Regular"/>
              <a:buChar char="🧠"/>
            </a:pPr>
            <a:r>
              <a:rPr lang="en-AL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Ventral Attention Network (VAN)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Reagim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ndaj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stimujve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papritur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Kryesisht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hemisfera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djathtë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System Font Regular"/>
              <a:buChar char="🧠"/>
            </a:pP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Default Mode Network (DMN)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Aktiv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kur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nuk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jemi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fokusuar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mendime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brendshme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Duhet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fiket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përqendrim</a:t>
            </a:r>
            <a:endParaRPr lang="en-GB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None/>
            </a:pPr>
            <a:b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Vëmendja</a:t>
            </a:r>
            <a:r>
              <a:rPr lang="en-GB" sz="2400" b="1" i="0" u="none" strike="noStrike" dirty="0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GB" sz="2400" b="0" i="0" u="none" strike="noStrike" dirty="0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balancë</a:t>
            </a:r>
            <a:r>
              <a:rPr lang="en-GB" sz="2400" b="1" i="0" u="none" strike="noStrike" dirty="0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midis </a:t>
            </a: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rrjeteve</a:t>
            </a:r>
            <a:r>
              <a:rPr lang="en-GB" sz="2400" b="1" i="0" u="none" strike="noStrike" dirty="0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aktive</a:t>
            </a:r>
            <a:r>
              <a:rPr lang="en-GB" sz="2400" b="1" i="0" u="none" strike="noStrike" dirty="0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b="1" i="0" u="none" strike="noStrike" dirty="0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atyre</a:t>
            </a:r>
            <a:r>
              <a:rPr lang="en-GB" sz="2400" b="1" i="0" u="none" strike="noStrike" dirty="0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sz="2400" b="1" i="0" u="none" strike="noStrike" dirty="0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duhet</a:t>
            </a:r>
            <a:r>
              <a:rPr lang="en-GB" sz="2400" b="1" i="0" u="none" strike="noStrike" dirty="0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b="1" i="0" u="none" strike="noStrike" dirty="0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inhibohen</a:t>
            </a:r>
            <a:endParaRPr lang="en-GB" sz="2400" b="0" i="0" u="none" strike="noStrike" dirty="0">
              <a:solidFill>
                <a:srgbClr val="17A1A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905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A32D8A-4685-105F-9860-61C50F799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581" y="213385"/>
            <a:ext cx="6237036" cy="46769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97F034-A24A-6229-78D8-8720821B40D6}"/>
              </a:ext>
            </a:extLst>
          </p:cNvPr>
          <p:cNvSpPr txBox="1"/>
          <p:nvPr/>
        </p:nvSpPr>
        <p:spPr>
          <a:xfrm>
            <a:off x="0" y="3710954"/>
            <a:ext cx="609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Aktivizohen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rrjetet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Ventral Attention Network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kur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studentët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bëjnë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zgjedhje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aktive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Supresohet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Default Mode Network 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shpërqendrimi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bie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24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Dopamina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motivimi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rriten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kur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ka feedback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ose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diskutim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E67774-76D8-5FCA-78D8-C85A3C8CCC05}"/>
              </a:ext>
            </a:extLst>
          </p:cNvPr>
          <p:cNvSpPr txBox="1"/>
          <p:nvPr/>
        </p:nvSpPr>
        <p:spPr>
          <a:xfrm>
            <a:off x="680118" y="1356672"/>
            <a:ext cx="44143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tiparet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personalitetit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mund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ndikojnë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perceptimin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stresit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ankthit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apo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simptomave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klinike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  <a:endParaRPr lang="en-A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E7AD90-95DE-DAA1-B571-101425B608B2}"/>
              </a:ext>
            </a:extLst>
          </p:cNvPr>
          <p:cNvSpPr txBox="1"/>
          <p:nvPr/>
        </p:nvSpPr>
        <p:spPr>
          <a:xfrm>
            <a:off x="680118" y="271214"/>
            <a:ext cx="4352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L" sz="2400" dirty="0">
                <a:latin typeface="Calibri" panose="020F0502020204030204" pitchFamily="34" charset="0"/>
                <a:cs typeface="Calibri" panose="020F0502020204030204" pitchFamily="34" charset="0"/>
              </a:rPr>
              <a:t>Shëmbull në klasë:</a:t>
            </a:r>
          </a:p>
        </p:txBody>
      </p:sp>
    </p:spTree>
    <p:extLst>
      <p:ext uri="{BB962C8B-B14F-4D97-AF65-F5344CB8AC3E}">
        <p14:creationId xmlns:p14="http://schemas.microsoft.com/office/powerpoint/2010/main" val="20292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A8CF9C-FE56-D3C6-7E09-C3ADC96178E9}"/>
              </a:ext>
            </a:extLst>
          </p:cNvPr>
          <p:cNvSpPr txBox="1"/>
          <p:nvPr/>
        </p:nvSpPr>
        <p:spPr>
          <a:xfrm>
            <a:off x="863599" y="538540"/>
            <a:ext cx="995680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Konkluzion</a:t>
            </a:r>
            <a:r>
              <a:rPr lang="en-GB" sz="2400" b="1" i="0" u="none" strike="noStrike" dirty="0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l">
              <a:buNone/>
            </a:pPr>
            <a:endParaRPr lang="en-GB" sz="2400" b="0" i="0" u="none" strike="noStrike" dirty="0">
              <a:solidFill>
                <a:srgbClr val="17A1A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itchFamily="2" charset="2"/>
              <a:buChar char="ü"/>
            </a:pP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Vëmendja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nuk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është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statike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dinamike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ndikuar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sz="24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metoda</a:t>
            </a:r>
            <a:r>
              <a:rPr lang="en-GB" sz="2400" b="1" i="0" u="none" strike="noStrike" dirty="0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1" i="0" u="none" strike="noStrike" dirty="0" err="1">
                <a:solidFill>
                  <a:srgbClr val="17A1A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mësimdhënies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GB" sz="2400" b="1" dirty="0">
              <a:solidFill>
                <a:srgbClr val="17A1A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itchFamily="2" charset="2"/>
              <a:buChar char="ü"/>
            </a:pP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Aktivitetet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interaktive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rikthejnë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fokusin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ndihmojnë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ruajtjen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vëmendjes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gjatë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procesit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mësimor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itchFamily="2" charset="2"/>
              <a:buChar char="ü"/>
            </a:pP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Përfshirja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studentëve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rrit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përpunimin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kognitiv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thellon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nxënit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itchFamily="2" charset="2"/>
              <a:buChar char="ü"/>
            </a:pP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Ndërveprimi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social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rrit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motivimin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qëndrueshmërinë</a:t>
            </a:r>
            <a:r>
              <a:rPr lang="en-GB" sz="2400" b="1" dirty="0">
                <a:solidFill>
                  <a:srgbClr val="17A1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vëmendjes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këtë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mënyrë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kalimi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mësimdhënia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tradicionale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drejt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qasjeve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interaktive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nuk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përmirëson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vetëm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angazhimin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edhe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efektivitetin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nxënit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2124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01868-2E56-F617-80CC-CBDE6E07F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L" dirty="0"/>
              <a:t>Bibliografia: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C8F33-F86F-0752-2646-32A34FAC4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Bradbury, N. A. (2016). Attention span during lectures: 8 seconds, 10 minutes, or more? </a:t>
            </a:r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Advances in Physiology Education, 40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(4), 509–513. </a:t>
            </a:r>
            <a:r>
              <a:rPr lang="en-GB" sz="2000" dirty="0">
                <a:solidFill>
                  <a:srgbClr val="467886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https://doi.org/10.1152/advan.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00109.2016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Friesen N. The lecture as 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transmedial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pedagogical form: a historical analysis.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Educ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Res. 2011;40:95-102. DOI: 10.3102/0013189X11404603</a:t>
            </a:r>
          </a:p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Hurst JW. The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overlecturing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and underteaching of clinical med-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icine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. Arch Intern Med. 2004;164:1605-1608. DOI: 10.1001/archinte.164.15.1605</a:t>
            </a:r>
          </a:p>
          <a:p>
            <a:r>
              <a:rPr lang="en-GB" sz="2000" dirty="0">
                <a:solidFill>
                  <a:srgbClr val="467886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https://www.unicef.org/albania/stories/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eduten-innovative-digital-platform-learning-math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Steven E. Petersen, S. E., &amp; Michael I. Posner, M. I. (2012). The attention system of the human brain: 20 years after. </a:t>
            </a:r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Annual Review of Neuroscience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73–89. </a:t>
            </a:r>
            <a:r>
              <a:rPr lang="en-GB" sz="2000" dirty="0">
                <a:solidFill>
                  <a:srgbClr val="467886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https://doi.org/10.1146/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annurev-neuro-062111-150525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Arielle S. Keller, A. S., Ido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Davidesco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I., &amp; Kimberly D. Tanner, K. D. (2020). Attention matters: How orchestrating attention may relate to classroom learning. </a:t>
            </a:r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CBE—Life Sciences Education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(3), fe5. 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https://doi.org/10.1187/cbe.20-05-0106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A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303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12301</TotalTime>
  <Words>1504</Words>
  <Application>Microsoft Macintosh PowerPoint</Application>
  <PresentationFormat>Widescreen</PresentationFormat>
  <Paragraphs>155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System Font Regular</vt:lpstr>
      <vt:lpstr>Wingdings</vt:lpstr>
      <vt:lpstr>Office Theme</vt:lpstr>
      <vt:lpstr>Rritja e vëmendjes në mësimdhënie dhe interaktiviteti: nga teoria në praktikë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Neurobiologjia e vemendjes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Bibliografia: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Leticja Gusho</dc:creator>
  <cp:lastModifiedBy>Lisiana Demiraj</cp:lastModifiedBy>
  <cp:revision>27</cp:revision>
  <dcterms:created xsi:type="dcterms:W3CDTF">2026-04-02T13:55:36Z</dcterms:created>
  <dcterms:modified xsi:type="dcterms:W3CDTF">2026-04-29T00:06:34Z</dcterms:modified>
</cp:coreProperties>
</file>